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5"/>
  </p:notesMasterIdLst>
  <p:sldIdLst>
    <p:sldId id="256" r:id="rId2"/>
    <p:sldId id="257" r:id="rId3"/>
    <p:sldId id="258" r:id="rId4"/>
    <p:sldId id="327" r:id="rId5"/>
    <p:sldId id="328" r:id="rId6"/>
    <p:sldId id="329" r:id="rId7"/>
    <p:sldId id="330" r:id="rId8"/>
    <p:sldId id="331" r:id="rId9"/>
    <p:sldId id="332" r:id="rId10"/>
    <p:sldId id="333" r:id="rId11"/>
    <p:sldId id="334" r:id="rId12"/>
    <p:sldId id="335" r:id="rId13"/>
    <p:sldId id="378" r:id="rId14"/>
    <p:sldId id="379" r:id="rId15"/>
    <p:sldId id="380" r:id="rId16"/>
    <p:sldId id="336" r:id="rId17"/>
    <p:sldId id="381" r:id="rId18"/>
    <p:sldId id="337" r:id="rId19"/>
    <p:sldId id="338" r:id="rId20"/>
    <p:sldId id="339" r:id="rId21"/>
    <p:sldId id="340" r:id="rId22"/>
    <p:sldId id="382" r:id="rId23"/>
    <p:sldId id="383" r:id="rId24"/>
    <p:sldId id="384" r:id="rId25"/>
    <p:sldId id="385" r:id="rId26"/>
    <p:sldId id="386" r:id="rId27"/>
    <p:sldId id="387" r:id="rId28"/>
    <p:sldId id="341" r:id="rId29"/>
    <p:sldId id="342" r:id="rId30"/>
    <p:sldId id="343" r:id="rId31"/>
    <p:sldId id="344" r:id="rId32"/>
    <p:sldId id="345" r:id="rId33"/>
    <p:sldId id="346" r:id="rId34"/>
    <p:sldId id="347" r:id="rId35"/>
    <p:sldId id="348" r:id="rId36"/>
    <p:sldId id="349" r:id="rId37"/>
    <p:sldId id="350" r:id="rId38"/>
    <p:sldId id="351" r:id="rId39"/>
    <p:sldId id="352" r:id="rId40"/>
    <p:sldId id="353" r:id="rId41"/>
    <p:sldId id="354" r:id="rId42"/>
    <p:sldId id="355" r:id="rId43"/>
    <p:sldId id="356" r:id="rId44"/>
    <p:sldId id="357" r:id="rId45"/>
    <p:sldId id="358" r:id="rId46"/>
    <p:sldId id="359" r:id="rId47"/>
    <p:sldId id="360" r:id="rId48"/>
    <p:sldId id="361" r:id="rId49"/>
    <p:sldId id="362" r:id="rId50"/>
    <p:sldId id="363" r:id="rId51"/>
    <p:sldId id="364" r:id="rId52"/>
    <p:sldId id="365" r:id="rId53"/>
    <p:sldId id="366" r:id="rId54"/>
    <p:sldId id="367" r:id="rId55"/>
    <p:sldId id="368" r:id="rId56"/>
    <p:sldId id="369" r:id="rId57"/>
    <p:sldId id="370" r:id="rId58"/>
    <p:sldId id="371" r:id="rId59"/>
    <p:sldId id="372" r:id="rId60"/>
    <p:sldId id="373" r:id="rId61"/>
    <p:sldId id="374" r:id="rId62"/>
    <p:sldId id="375" r:id="rId63"/>
    <p:sldId id="376" r:id="rId64"/>
    <p:sldId id="377" r:id="rId65"/>
    <p:sldId id="272" r:id="rId66"/>
    <p:sldId id="273" r:id="rId67"/>
    <p:sldId id="274" r:id="rId68"/>
    <p:sldId id="275" r:id="rId69"/>
    <p:sldId id="276" r:id="rId70"/>
    <p:sldId id="277" r:id="rId71"/>
    <p:sldId id="278" r:id="rId72"/>
    <p:sldId id="279" r:id="rId73"/>
    <p:sldId id="280" r:id="rId74"/>
    <p:sldId id="281" r:id="rId75"/>
    <p:sldId id="282" r:id="rId76"/>
    <p:sldId id="283" r:id="rId77"/>
    <p:sldId id="288" r:id="rId78"/>
    <p:sldId id="289" r:id="rId79"/>
    <p:sldId id="290" r:id="rId80"/>
    <p:sldId id="315" r:id="rId81"/>
    <p:sldId id="291" r:id="rId82"/>
    <p:sldId id="316" r:id="rId83"/>
    <p:sldId id="317" r:id="rId84"/>
    <p:sldId id="318" r:id="rId85"/>
    <p:sldId id="319" r:id="rId86"/>
    <p:sldId id="320" r:id="rId87"/>
    <p:sldId id="321" r:id="rId88"/>
    <p:sldId id="292" r:id="rId89"/>
    <p:sldId id="323" r:id="rId90"/>
    <p:sldId id="322" r:id="rId91"/>
    <p:sldId id="293" r:id="rId92"/>
    <p:sldId id="324" r:id="rId93"/>
    <p:sldId id="325"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19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9" d="100"/>
          <a:sy n="59" d="100"/>
        </p:scale>
        <p:origin x="-1296" y="-80"/>
      </p:cViewPr>
      <p:guideLst>
        <p:guide orient="horz" pos="2160"/>
        <p:guide pos="2880"/>
      </p:guideLst>
    </p:cSldViewPr>
  </p:slideViewPr>
  <p:notesTextViewPr>
    <p:cViewPr>
      <p:scale>
        <a:sx n="1" d="1"/>
        <a:sy n="1" d="1"/>
      </p:scale>
      <p:origin x="0" y="0"/>
    </p:cViewPr>
  </p:notesTextViewPr>
  <p:sorterViewPr>
    <p:cViewPr>
      <p:scale>
        <a:sx n="137" d="100"/>
        <a:sy n="137"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notesMaster" Target="notesMasters/notesMaster1.xml"/><Relationship Id="rId96" Type="http://schemas.openxmlformats.org/officeDocument/2006/relationships/printerSettings" Target="printerSettings/printerSettings1.bin"/><Relationship Id="rId97" Type="http://schemas.openxmlformats.org/officeDocument/2006/relationships/presProps" Target="presProps.xml"/><Relationship Id="rId98" Type="http://schemas.openxmlformats.org/officeDocument/2006/relationships/viewProps" Target="viewProps.xml"/><Relationship Id="rId9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tableStyles" Target="tableStyle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06E601-F250-C243-9C4D-3AD0B651C4BD}" type="datetimeFigureOut">
              <a:rPr lang="en-US" smtClean="0"/>
              <a:t>1/18/14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51674E-48AB-BC46-A23E-E0333DB70B0D}" type="slidenum">
              <a:rPr lang="en-US" smtClean="0"/>
              <a:t>‹#›</a:t>
            </a:fld>
            <a:endParaRPr lang="en-US"/>
          </a:p>
        </p:txBody>
      </p:sp>
    </p:spTree>
    <p:extLst>
      <p:ext uri="{BB962C8B-B14F-4D97-AF65-F5344CB8AC3E}">
        <p14:creationId xmlns:p14="http://schemas.microsoft.com/office/powerpoint/2010/main" val="34710916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18E173-6767-2946-BC75-77D989B7B50F}" type="slidenum">
              <a:rPr lang="en-US" smtClean="0"/>
              <a:pPr/>
              <a:t>44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72816"/>
            <a:ext cx="7772400" cy="1152128"/>
          </a:xfrm>
        </p:spPr>
        <p:txBody>
          <a:bodyPr/>
          <a:lstStyle/>
          <a:p>
            <a:r>
              <a:rPr lang="en-US" dirty="0" smtClean="0"/>
              <a:t>Click to edit Master title style</a:t>
            </a:r>
            <a:endParaRPr lang="en-AU" dirty="0"/>
          </a:p>
        </p:txBody>
      </p:sp>
      <p:sp>
        <p:nvSpPr>
          <p:cNvPr id="3" name="Subtitle 2"/>
          <p:cNvSpPr>
            <a:spLocks noGrp="1"/>
          </p:cNvSpPr>
          <p:nvPr>
            <p:ph type="subTitle" idx="1"/>
          </p:nvPr>
        </p:nvSpPr>
        <p:spPr>
          <a:xfrm>
            <a:off x="1403648" y="2972544"/>
            <a:ext cx="6400800" cy="1752600"/>
          </a:xfrm>
        </p:spPr>
        <p:txBody>
          <a:bodyPr/>
          <a:lstStyle>
            <a:lvl1pPr marL="0" indent="0" algn="ctr">
              <a:buNone/>
              <a:defRPr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2857885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3"/>
          <p:cNvSpPr>
            <a:spLocks noGrp="1"/>
          </p:cNvSpPr>
          <p:nvPr>
            <p:ph type="dt" sz="half" idx="2"/>
          </p:nvPr>
        </p:nvSpPr>
        <p:spPr>
          <a:xfrm>
            <a:off x="1547664" y="6309320"/>
            <a:ext cx="2133600" cy="365125"/>
          </a:xfrm>
          <a:prstGeom prst="rect">
            <a:avLst/>
          </a:prstGeom>
        </p:spPr>
        <p:txBody>
          <a:bodyPr/>
          <a:lstStyle>
            <a:lvl1pPr>
              <a:defRPr>
                <a:solidFill>
                  <a:schemeClr val="bg1"/>
                </a:solidFill>
              </a:defRPr>
            </a:lvl1pPr>
          </a:lstStyle>
          <a:p>
            <a:r>
              <a:rPr lang="en-AU" dirty="0" smtClean="0"/>
              <a:t>Footer</a:t>
            </a:r>
            <a:endParaRPr lang="en-AU" dirty="0"/>
          </a:p>
        </p:txBody>
      </p:sp>
    </p:spTree>
    <p:extLst>
      <p:ext uri="{BB962C8B-B14F-4D97-AF65-F5344CB8AC3E}">
        <p14:creationId xmlns:p14="http://schemas.microsoft.com/office/powerpoint/2010/main" val="3150970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E1B4B368-40B9-7F4C-981E-B323CA0A09C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6" y="0"/>
            <a:ext cx="9143107" cy="6858000"/>
          </a:xfrm>
          <a:prstGeom prst="rect">
            <a:avLst/>
          </a:prstGeom>
        </p:spPr>
      </p:pic>
      <p:sp>
        <p:nvSpPr>
          <p:cNvPr id="2" name="Title Placeholder 1"/>
          <p:cNvSpPr>
            <a:spLocks noGrp="1"/>
          </p:cNvSpPr>
          <p:nvPr>
            <p:ph type="title"/>
          </p:nvPr>
        </p:nvSpPr>
        <p:spPr>
          <a:xfrm>
            <a:off x="457200" y="1130086"/>
            <a:ext cx="8229600" cy="858754"/>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2060848"/>
            <a:ext cx="8229600" cy="3600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2" name="Date Placeholder 3"/>
          <p:cNvSpPr>
            <a:spLocks noGrp="1"/>
          </p:cNvSpPr>
          <p:nvPr>
            <p:ph type="dt" sz="half" idx="2"/>
          </p:nvPr>
        </p:nvSpPr>
        <p:spPr>
          <a:xfrm>
            <a:off x="1547664" y="6309320"/>
            <a:ext cx="2133600" cy="365125"/>
          </a:xfrm>
          <a:prstGeom prst="rect">
            <a:avLst/>
          </a:prstGeom>
        </p:spPr>
        <p:txBody>
          <a:bodyPr/>
          <a:lstStyle>
            <a:lvl1pPr>
              <a:defRPr>
                <a:solidFill>
                  <a:schemeClr val="bg1"/>
                </a:solidFill>
              </a:defRPr>
            </a:lvl1pPr>
          </a:lstStyle>
          <a:p>
            <a:r>
              <a:rPr lang="en-AU" dirty="0" smtClean="0"/>
              <a:t>Footer</a:t>
            </a:r>
            <a:endParaRPr lang="en-AU" dirty="0"/>
          </a:p>
        </p:txBody>
      </p:sp>
    </p:spTree>
    <p:extLst>
      <p:ext uri="{BB962C8B-B14F-4D97-AF65-F5344CB8AC3E}">
        <p14:creationId xmlns:p14="http://schemas.microsoft.com/office/powerpoint/2010/main" val="2455325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0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e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 y="0"/>
            <a:ext cx="9143107" cy="6858000"/>
          </a:xfrm>
          <a:prstGeom prst="rect">
            <a:avLst/>
          </a:prstGeom>
        </p:spPr>
      </p:pic>
    </p:spTree>
    <p:extLst>
      <p:ext uri="{BB962C8B-B14F-4D97-AF65-F5344CB8AC3E}">
        <p14:creationId xmlns:p14="http://schemas.microsoft.com/office/powerpoint/2010/main" val="211102044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Formal Parallelism</a:t>
            </a:r>
            <a:endParaRPr lang="en-US" dirty="0"/>
          </a:p>
        </p:txBody>
      </p:sp>
      <p:sp>
        <p:nvSpPr>
          <p:cNvPr id="3" name="Content Placeholder 2"/>
          <p:cNvSpPr>
            <a:spLocks noGrp="1"/>
          </p:cNvSpPr>
          <p:nvPr>
            <p:ph idx="1"/>
          </p:nvPr>
        </p:nvSpPr>
        <p:spPr/>
        <p:txBody>
          <a:bodyPr/>
          <a:lstStyle/>
          <a:p>
            <a:r>
              <a:rPr lang="en-US" dirty="0" smtClean="0"/>
              <a:t>Psalm 1:3</a:t>
            </a:r>
          </a:p>
          <a:p>
            <a:r>
              <a:rPr lang="en-US" dirty="0" smtClean="0"/>
              <a:t>That person is like a tree </a:t>
            </a:r>
          </a:p>
          <a:p>
            <a:r>
              <a:rPr lang="en-US" dirty="0" smtClean="0"/>
              <a:t>planted by streams of water,    </a:t>
            </a:r>
          </a:p>
          <a:p>
            <a:r>
              <a:rPr lang="en-US" dirty="0" smtClean="0"/>
              <a:t>which yields its fruit in season </a:t>
            </a:r>
          </a:p>
          <a:p>
            <a:r>
              <a:rPr lang="en-US" dirty="0" smtClean="0"/>
              <a:t>and whose leaf does not wither—    </a:t>
            </a:r>
          </a:p>
          <a:p>
            <a:r>
              <a:rPr lang="en-US" dirty="0" smtClean="0"/>
              <a:t>whatever they do prospers.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Parallelism</a:t>
            </a:r>
            <a:endParaRPr lang="en-US" dirty="0"/>
          </a:p>
        </p:txBody>
      </p:sp>
      <p:sp>
        <p:nvSpPr>
          <p:cNvPr id="3" name="Content Placeholder 2"/>
          <p:cNvSpPr>
            <a:spLocks noGrp="1"/>
          </p:cNvSpPr>
          <p:nvPr>
            <p:ph idx="1"/>
          </p:nvPr>
        </p:nvSpPr>
        <p:spPr/>
        <p:txBody>
          <a:bodyPr/>
          <a:lstStyle/>
          <a:p>
            <a:r>
              <a:rPr lang="en-US" dirty="0" smtClean="0"/>
              <a:t>Psalm 1:2</a:t>
            </a:r>
          </a:p>
          <a:p>
            <a:r>
              <a:rPr lang="en-US" dirty="0" smtClean="0"/>
              <a:t>but whose delight is in the law of the LORD,    </a:t>
            </a:r>
          </a:p>
          <a:p>
            <a:r>
              <a:rPr lang="en-US" dirty="0" smtClean="0"/>
              <a:t>and who meditates on his law day and night.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Musical Engagement with the Poetry of the Psalms</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dirty="0" smtClean="0"/>
              <a:t>1) Recto </a:t>
            </a:r>
            <a:r>
              <a:rPr lang="en-US" dirty="0" err="1" smtClean="0"/>
              <a:t>tono</a:t>
            </a:r>
            <a:r>
              <a:rPr lang="en-US" dirty="0" smtClean="0"/>
              <a:t> chanting (with changing chords)</a:t>
            </a:r>
          </a:p>
          <a:p>
            <a:pPr marL="0" indent="0">
              <a:buNone/>
            </a:pPr>
            <a:r>
              <a:rPr lang="en-US" dirty="0" smtClean="0"/>
              <a:t>2) “</a:t>
            </a:r>
            <a:r>
              <a:rPr lang="en-US" dirty="0"/>
              <a:t>P</a:t>
            </a:r>
            <a:r>
              <a:rPr lang="en-US" dirty="0" smtClean="0"/>
              <a:t>ointing” psalms</a:t>
            </a:r>
          </a:p>
          <a:p>
            <a:pPr marL="0" indent="0">
              <a:buNone/>
            </a:pPr>
            <a:r>
              <a:rPr lang="en-US" dirty="0" smtClean="0"/>
              <a:t>3) Gregorian chant psalm tones: incipit / reciting tone / [flex, if needed] / [reciting tone] / cadence</a:t>
            </a:r>
          </a:p>
          <a:p>
            <a:pPr marL="0" indent="0">
              <a:buNone/>
            </a:pPr>
            <a:r>
              <a:rPr lang="en-US" dirty="0" smtClean="0"/>
              <a:t>4) Anglican chant psalm-tones</a:t>
            </a:r>
          </a:p>
          <a:p>
            <a:pPr marL="0" indent="0">
              <a:buNone/>
            </a:pPr>
            <a:r>
              <a:rPr lang="en-US" dirty="0" smtClean="0"/>
              <a:t>5) </a:t>
            </a:r>
            <a:r>
              <a:rPr lang="en-US" dirty="0" err="1" smtClean="0"/>
              <a:t>Gelineau</a:t>
            </a:r>
            <a:r>
              <a:rPr lang="en-US" dirty="0" smtClean="0"/>
              <a:t> psalm-tones</a:t>
            </a:r>
          </a:p>
          <a:p>
            <a:pPr marL="0" indent="0">
              <a:buNone/>
            </a:pPr>
            <a:r>
              <a:rPr lang="en-US" dirty="0" smtClean="0"/>
              <a:t>6) Psalm-tunes</a:t>
            </a:r>
          </a:p>
          <a:p>
            <a:pPr marL="0" indent="0">
              <a:buNone/>
            </a:pPr>
            <a:r>
              <a:rPr lang="en-US" dirty="0" smtClean="0"/>
              <a:t>7) Metrical psalms</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Recto </a:t>
            </a:r>
            <a:r>
              <a:rPr lang="en-US" dirty="0" err="1" smtClean="0"/>
              <a:t>Tono</a:t>
            </a:r>
            <a:r>
              <a:rPr lang="en-US" dirty="0" smtClean="0"/>
              <a:t> Chanting</a:t>
            </a:r>
            <a:endParaRPr lang="en-US" dirty="0"/>
          </a:p>
        </p:txBody>
      </p:sp>
      <p:sp>
        <p:nvSpPr>
          <p:cNvPr id="3" name="Content Placeholder 2"/>
          <p:cNvSpPr>
            <a:spLocks noGrp="1"/>
          </p:cNvSpPr>
          <p:nvPr>
            <p:ph idx="1"/>
          </p:nvPr>
        </p:nvSpPr>
        <p:spPr>
          <a:xfrm>
            <a:off x="611560" y="2132856"/>
            <a:ext cx="8075240" cy="3528392"/>
          </a:xfrm>
        </p:spPr>
        <p:txBody>
          <a:bodyPr>
            <a:normAutofit fontScale="70000" lnSpcReduction="20000"/>
          </a:bodyPr>
          <a:lstStyle/>
          <a:p>
            <a:pPr marL="0" indent="0">
              <a:buNone/>
            </a:pPr>
            <a:r>
              <a:rPr lang="en-US" dirty="0" smtClean="0"/>
              <a:t>Blessed </a:t>
            </a:r>
            <a:r>
              <a:rPr lang="en-US" dirty="0"/>
              <a:t>is the one    </a:t>
            </a:r>
          </a:p>
          <a:p>
            <a:r>
              <a:rPr lang="en-US" dirty="0"/>
              <a:t>who does not walk in step with the wicked </a:t>
            </a:r>
          </a:p>
          <a:p>
            <a:r>
              <a:rPr lang="en-US" dirty="0"/>
              <a:t>or stand in the way that sinners take    </a:t>
            </a:r>
          </a:p>
          <a:p>
            <a:r>
              <a:rPr lang="en-US" dirty="0"/>
              <a:t>or sit in the company of mockers, </a:t>
            </a:r>
          </a:p>
          <a:p>
            <a:pPr marL="0" indent="0">
              <a:buNone/>
            </a:pPr>
            <a:r>
              <a:rPr lang="en-US" dirty="0"/>
              <a:t> </a:t>
            </a:r>
            <a:r>
              <a:rPr lang="en-US" dirty="0" smtClean="0"/>
              <a:t>    </a:t>
            </a:r>
            <a:r>
              <a:rPr lang="en-US" dirty="0"/>
              <a:t>but whose delight is in the law of the LORD,    </a:t>
            </a:r>
          </a:p>
          <a:p>
            <a:r>
              <a:rPr lang="en-US" dirty="0"/>
              <a:t>and who meditates on his law day and night.</a:t>
            </a:r>
          </a:p>
          <a:p>
            <a:r>
              <a:rPr lang="en-US" dirty="0"/>
              <a:t>That person is like a tree planted by streams of water,    </a:t>
            </a:r>
          </a:p>
          <a:p>
            <a:r>
              <a:rPr lang="en-US" dirty="0"/>
              <a:t>which yields its fruit in season </a:t>
            </a:r>
          </a:p>
          <a:p>
            <a:r>
              <a:rPr lang="en-US" dirty="0"/>
              <a:t>and whose leaf does not wither—    </a:t>
            </a:r>
          </a:p>
          <a:p>
            <a:r>
              <a:rPr lang="en-US" dirty="0"/>
              <a:t>whatever they do prospers.</a:t>
            </a:r>
          </a:p>
          <a:p>
            <a:endParaRPr lang="en-US" dirty="0"/>
          </a:p>
        </p:txBody>
      </p:sp>
    </p:spTree>
    <p:extLst>
      <p:ext uri="{BB962C8B-B14F-4D97-AF65-F5344CB8AC3E}">
        <p14:creationId xmlns:p14="http://schemas.microsoft.com/office/powerpoint/2010/main" val="214214958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24744"/>
            <a:ext cx="8229600" cy="4536504"/>
          </a:xfrm>
        </p:spPr>
        <p:txBody>
          <a:bodyPr>
            <a:normAutofit fontScale="92500" lnSpcReduction="20000"/>
          </a:bodyPr>
          <a:lstStyle/>
          <a:p>
            <a:r>
              <a:rPr lang="en-US" dirty="0"/>
              <a:t>Not so the wicked! </a:t>
            </a:r>
          </a:p>
          <a:p>
            <a:r>
              <a:rPr lang="en-US" dirty="0"/>
              <a:t>They are like chaff </a:t>
            </a:r>
          </a:p>
          <a:p>
            <a:r>
              <a:rPr lang="en-US" dirty="0"/>
              <a:t>that the wind blows away.</a:t>
            </a:r>
          </a:p>
          <a:p>
            <a:r>
              <a:rPr lang="en-US" dirty="0" smtClean="0"/>
              <a:t>Therefore </a:t>
            </a:r>
            <a:r>
              <a:rPr lang="en-US" dirty="0"/>
              <a:t>the wicked will not stand in the judgment, </a:t>
            </a:r>
          </a:p>
          <a:p>
            <a:r>
              <a:rPr lang="en-US" dirty="0"/>
              <a:t>nor sinners in the assembly of the righteous</a:t>
            </a:r>
            <a:r>
              <a:rPr lang="en-US" dirty="0" smtClean="0"/>
              <a:t>.</a:t>
            </a:r>
          </a:p>
          <a:p>
            <a:r>
              <a:rPr lang="en-US" dirty="0"/>
              <a:t>For the LORD watches over the way of the righteous,</a:t>
            </a:r>
          </a:p>
          <a:p>
            <a:r>
              <a:rPr lang="en-US" dirty="0"/>
              <a:t>but the way of the wicked leads to destruction</a:t>
            </a:r>
            <a:r>
              <a:rPr lang="en-US" dirty="0" smtClean="0"/>
              <a:t>.</a:t>
            </a:r>
            <a:endParaRPr lang="en-US" dirty="0"/>
          </a:p>
          <a:p>
            <a:endParaRPr lang="en-US" dirty="0"/>
          </a:p>
        </p:txBody>
      </p:sp>
    </p:spTree>
    <p:extLst>
      <p:ext uri="{BB962C8B-B14F-4D97-AF65-F5344CB8AC3E}">
        <p14:creationId xmlns:p14="http://schemas.microsoft.com/office/powerpoint/2010/main" val="252767451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“Pointing” Psalms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DO  re-do-</a:t>
            </a:r>
            <a:r>
              <a:rPr lang="en-US" dirty="0" err="1" smtClean="0"/>
              <a:t>ti</a:t>
            </a:r>
            <a:r>
              <a:rPr lang="en-US" dirty="0" smtClean="0"/>
              <a:t> // </a:t>
            </a:r>
            <a:r>
              <a:rPr lang="en-US" b="1" i="1" dirty="0" smtClean="0"/>
              <a:t>TI</a:t>
            </a:r>
            <a:r>
              <a:rPr lang="en-US" dirty="0" smtClean="0"/>
              <a:t> la-</a:t>
            </a:r>
            <a:r>
              <a:rPr lang="en-US" dirty="0" err="1" smtClean="0"/>
              <a:t>ti</a:t>
            </a:r>
            <a:r>
              <a:rPr lang="en-US" dirty="0" smtClean="0"/>
              <a:t>-do</a:t>
            </a:r>
          </a:p>
          <a:p>
            <a:pPr marL="0" indent="0">
              <a:buNone/>
            </a:pPr>
            <a:r>
              <a:rPr lang="en-US" dirty="0"/>
              <a:t>Blessed </a:t>
            </a:r>
            <a:r>
              <a:rPr lang="en-US" dirty="0" smtClean="0"/>
              <a:t>IS </a:t>
            </a:r>
            <a:r>
              <a:rPr lang="en-US" dirty="0"/>
              <a:t>the one    </a:t>
            </a:r>
          </a:p>
          <a:p>
            <a:r>
              <a:rPr lang="en-US" dirty="0"/>
              <a:t>who does not walk in step </a:t>
            </a:r>
            <a:r>
              <a:rPr lang="en-US" b="1" i="1" dirty="0" smtClean="0"/>
              <a:t>WITH</a:t>
            </a:r>
            <a:r>
              <a:rPr lang="en-US" dirty="0" smtClean="0"/>
              <a:t> </a:t>
            </a:r>
            <a:r>
              <a:rPr lang="en-US" dirty="0"/>
              <a:t>the wicked </a:t>
            </a:r>
          </a:p>
          <a:p>
            <a:r>
              <a:rPr lang="en-US" dirty="0"/>
              <a:t>or stand in the way that </a:t>
            </a:r>
            <a:r>
              <a:rPr lang="en-US" dirty="0" err="1" smtClean="0"/>
              <a:t>SINners</a:t>
            </a:r>
            <a:r>
              <a:rPr lang="en-US" dirty="0" smtClean="0"/>
              <a:t> </a:t>
            </a:r>
            <a:r>
              <a:rPr lang="en-US" dirty="0"/>
              <a:t>take    </a:t>
            </a:r>
          </a:p>
          <a:p>
            <a:r>
              <a:rPr lang="en-US" dirty="0"/>
              <a:t>or sit in the </a:t>
            </a:r>
            <a:r>
              <a:rPr lang="en-US" dirty="0" err="1" smtClean="0"/>
              <a:t>compa</a:t>
            </a:r>
            <a:r>
              <a:rPr lang="en-US" b="1" i="1" dirty="0" err="1" smtClean="0"/>
              <a:t>NY</a:t>
            </a:r>
            <a:r>
              <a:rPr lang="en-US" dirty="0" smtClean="0"/>
              <a:t> </a:t>
            </a:r>
            <a:r>
              <a:rPr lang="en-US" dirty="0"/>
              <a:t>of mockers, </a:t>
            </a:r>
          </a:p>
          <a:p>
            <a:pPr marL="0" indent="0">
              <a:buNone/>
            </a:pPr>
            <a:r>
              <a:rPr lang="en-US" dirty="0"/>
              <a:t>     but whose delight is in the law </a:t>
            </a:r>
            <a:r>
              <a:rPr lang="en-US" dirty="0" smtClean="0"/>
              <a:t>OF </a:t>
            </a:r>
            <a:r>
              <a:rPr lang="en-US" dirty="0"/>
              <a:t>the </a:t>
            </a:r>
            <a:r>
              <a:rPr lang="en-US" dirty="0" smtClean="0"/>
              <a:t>Lord, </a:t>
            </a:r>
            <a:r>
              <a:rPr lang="en-US" dirty="0"/>
              <a:t>   </a:t>
            </a:r>
          </a:p>
          <a:p>
            <a:r>
              <a:rPr lang="en-US" dirty="0"/>
              <a:t>and who meditates on his law </a:t>
            </a:r>
            <a:r>
              <a:rPr lang="en-US" b="1" i="1" dirty="0" smtClean="0"/>
              <a:t>DAY</a:t>
            </a:r>
            <a:r>
              <a:rPr lang="en-US" dirty="0" smtClean="0"/>
              <a:t> </a:t>
            </a:r>
            <a:r>
              <a:rPr lang="en-US" dirty="0"/>
              <a:t>and </a:t>
            </a:r>
            <a:r>
              <a:rPr lang="en-US" dirty="0" smtClean="0"/>
              <a:t>night….</a:t>
            </a:r>
            <a:endParaRPr lang="en-US" dirty="0"/>
          </a:p>
        </p:txBody>
      </p:sp>
    </p:spTree>
    <p:extLst>
      <p:ext uri="{BB962C8B-B14F-4D97-AF65-F5344CB8AC3E}">
        <p14:creationId xmlns:p14="http://schemas.microsoft.com/office/powerpoint/2010/main" val="57928358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Gregorian Psalm Tones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Incipit = one – three note introductory formula setting the pitch and mode</a:t>
            </a:r>
          </a:p>
          <a:p>
            <a:r>
              <a:rPr lang="en-US" dirty="0" smtClean="0"/>
              <a:t>Reciting tone = pitch on which the first member is declaimed</a:t>
            </a:r>
          </a:p>
          <a:p>
            <a:r>
              <a:rPr lang="en-US" dirty="0" smtClean="0"/>
              <a:t>[Flex = syntactical cadence, if there are three members in the unit]</a:t>
            </a:r>
          </a:p>
          <a:p>
            <a:r>
              <a:rPr lang="en-US" dirty="0" smtClean="0"/>
              <a:t>[Reciting tone = pitch on which the intermediate member is declaimed]</a:t>
            </a:r>
          </a:p>
          <a:p>
            <a:r>
              <a:rPr lang="en-US" dirty="0" err="1" smtClean="0"/>
              <a:t>Mediant</a:t>
            </a:r>
            <a:r>
              <a:rPr lang="en-US" dirty="0" smtClean="0"/>
              <a:t> = </a:t>
            </a:r>
            <a:r>
              <a:rPr lang="en-US" dirty="0" err="1" smtClean="0"/>
              <a:t>intermediant</a:t>
            </a:r>
            <a:r>
              <a:rPr lang="en-US" dirty="0" smtClean="0"/>
              <a:t> cadence</a:t>
            </a:r>
          </a:p>
          <a:p>
            <a:r>
              <a:rPr lang="en-US" dirty="0" smtClean="0"/>
              <a:t>Reciting tone = pitch on which the concluding member is declaimed</a:t>
            </a:r>
          </a:p>
          <a:p>
            <a:r>
              <a:rPr lang="en-US" dirty="0" smtClean="0"/>
              <a:t>Cadence = final pattern of notes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i="1" dirty="0" smtClean="0"/>
              <a:t>Incipit = sol-la-do</a:t>
            </a:r>
          </a:p>
          <a:p>
            <a:r>
              <a:rPr lang="en-US" i="1" dirty="0" smtClean="0"/>
              <a:t>Reciting tone = do</a:t>
            </a:r>
          </a:p>
          <a:p>
            <a:r>
              <a:rPr lang="en-US" i="1" dirty="0" smtClean="0"/>
              <a:t>[Flex = la</a:t>
            </a:r>
          </a:p>
          <a:p>
            <a:r>
              <a:rPr lang="en-US" i="1" dirty="0" smtClean="0"/>
              <a:t>[Reciting tone = do]</a:t>
            </a:r>
          </a:p>
          <a:p>
            <a:r>
              <a:rPr lang="en-US" i="1" dirty="0" err="1" smtClean="0"/>
              <a:t>Mediant</a:t>
            </a:r>
            <a:r>
              <a:rPr lang="en-US" i="1" dirty="0" smtClean="0"/>
              <a:t> = re-do</a:t>
            </a:r>
          </a:p>
          <a:p>
            <a:r>
              <a:rPr lang="en-US" i="1" dirty="0" smtClean="0"/>
              <a:t>Reciting tone = do</a:t>
            </a:r>
          </a:p>
          <a:p>
            <a:r>
              <a:rPr lang="en-US" i="1" dirty="0" smtClean="0"/>
              <a:t>Cadence = </a:t>
            </a:r>
            <a:r>
              <a:rPr lang="en-US" i="1" dirty="0" err="1" smtClean="0"/>
              <a:t>ti</a:t>
            </a:r>
            <a:r>
              <a:rPr lang="en-US" i="1" dirty="0" smtClean="0"/>
              <a:t>-do-la-</a:t>
            </a:r>
            <a:r>
              <a:rPr lang="en-US" i="1" dirty="0" smtClean="0"/>
              <a:t>sol</a:t>
            </a:r>
            <a:endParaRPr lang="en-US" i="1" dirty="0" smtClean="0"/>
          </a:p>
        </p:txBody>
      </p:sp>
    </p:spTree>
    <p:extLst>
      <p:ext uri="{BB962C8B-B14F-4D97-AF65-F5344CB8AC3E}">
        <p14:creationId xmlns:p14="http://schemas.microsoft.com/office/powerpoint/2010/main" val="179304829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a:bodyPr>
          <a:lstStyle/>
          <a:p>
            <a:r>
              <a:rPr lang="en-US" i="1" dirty="0" smtClean="0"/>
              <a:t>The</a:t>
            </a:r>
            <a:r>
              <a:rPr lang="en-US" dirty="0" smtClean="0"/>
              <a:t> LORD is my </a:t>
            </a:r>
            <a:r>
              <a:rPr lang="en-US" i="1" dirty="0" smtClean="0"/>
              <a:t>shep</a:t>
            </a:r>
            <a:r>
              <a:rPr lang="en-US" dirty="0" smtClean="0"/>
              <a:t>herd, </a:t>
            </a:r>
          </a:p>
          <a:p>
            <a:r>
              <a:rPr lang="en-US" i="1" dirty="0" smtClean="0"/>
              <a:t>I</a:t>
            </a:r>
            <a:r>
              <a:rPr lang="en-US" dirty="0" smtClean="0"/>
              <a:t> lack nothing.</a:t>
            </a:r>
          </a:p>
          <a:p>
            <a:endParaRPr lang="en-US" dirty="0" smtClean="0"/>
          </a:p>
          <a:p>
            <a:r>
              <a:rPr lang="en-US" dirty="0" smtClean="0"/>
              <a:t>He makes me lie down in green pas</a:t>
            </a:r>
            <a:r>
              <a:rPr lang="en-US" i="1" dirty="0" smtClean="0"/>
              <a:t>tures</a:t>
            </a:r>
            <a:r>
              <a:rPr lang="en-US" dirty="0" smtClean="0"/>
              <a:t>,</a:t>
            </a:r>
          </a:p>
          <a:p>
            <a:r>
              <a:rPr lang="en-US" dirty="0" smtClean="0"/>
              <a:t>He leads me beside quiet </a:t>
            </a:r>
            <a:r>
              <a:rPr lang="en-US" i="1" dirty="0" smtClean="0"/>
              <a:t>wa</a:t>
            </a:r>
            <a:r>
              <a:rPr lang="en-US" dirty="0" smtClean="0"/>
              <a:t>ters,</a:t>
            </a:r>
          </a:p>
          <a:p>
            <a:r>
              <a:rPr lang="en-US" dirty="0" smtClean="0"/>
              <a:t>He re</a:t>
            </a:r>
            <a:r>
              <a:rPr lang="en-US" i="1" dirty="0" smtClean="0"/>
              <a:t>freshes</a:t>
            </a:r>
            <a:r>
              <a:rPr lang="en-US" dirty="0" smtClean="0"/>
              <a:t> my soul.</a:t>
            </a:r>
          </a:p>
          <a:p>
            <a:endParaRPr lang="en-US" dirty="0" smtClean="0"/>
          </a:p>
          <a:p>
            <a:r>
              <a:rPr lang="en-US" dirty="0" smtClean="0"/>
              <a:t>He guides me along the </a:t>
            </a:r>
            <a:r>
              <a:rPr lang="en-US" i="1" dirty="0" smtClean="0"/>
              <a:t>right</a:t>
            </a:r>
            <a:r>
              <a:rPr lang="en-US" dirty="0" smtClean="0"/>
              <a:t> paths</a:t>
            </a:r>
          </a:p>
          <a:p>
            <a:r>
              <a:rPr lang="en-US" i="1" dirty="0" smtClean="0"/>
              <a:t>For</a:t>
            </a:r>
            <a:r>
              <a:rPr lang="en-US" dirty="0" smtClean="0"/>
              <a:t> his name’s sake.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916831"/>
            <a:ext cx="8229600" cy="3721969"/>
          </a:xfrm>
        </p:spPr>
        <p:txBody>
          <a:bodyPr>
            <a:normAutofit fontScale="85000" lnSpcReduction="20000"/>
          </a:bodyPr>
          <a:lstStyle/>
          <a:p>
            <a:r>
              <a:rPr lang="en-US" dirty="0" smtClean="0"/>
              <a:t>Even though I walk through the darkest val</a:t>
            </a:r>
            <a:r>
              <a:rPr lang="en-US" i="1" dirty="0" smtClean="0"/>
              <a:t>ley</a:t>
            </a:r>
            <a:r>
              <a:rPr lang="en-US" dirty="0" smtClean="0"/>
              <a:t>,</a:t>
            </a:r>
          </a:p>
          <a:p>
            <a:r>
              <a:rPr lang="en-US" dirty="0" smtClean="0"/>
              <a:t>I will fear no </a:t>
            </a:r>
            <a:r>
              <a:rPr lang="en-US" i="1" dirty="0" smtClean="0"/>
              <a:t>e</a:t>
            </a:r>
            <a:r>
              <a:rPr lang="en-US" dirty="0" smtClean="0"/>
              <a:t>vi</a:t>
            </a:r>
            <a:r>
              <a:rPr lang="en-US" i="1" dirty="0" smtClean="0"/>
              <a:t>l</a:t>
            </a:r>
            <a:r>
              <a:rPr lang="en-US" dirty="0" smtClean="0"/>
              <a:t>,</a:t>
            </a:r>
          </a:p>
          <a:p>
            <a:r>
              <a:rPr lang="en-US" dirty="0" smtClean="0"/>
              <a:t>For </a:t>
            </a:r>
            <a:r>
              <a:rPr lang="en-US" i="1" dirty="0" smtClean="0"/>
              <a:t>you</a:t>
            </a:r>
            <a:r>
              <a:rPr lang="en-US" dirty="0" smtClean="0"/>
              <a:t> are with me.</a:t>
            </a:r>
          </a:p>
          <a:p>
            <a:endParaRPr lang="en-US" dirty="0" smtClean="0"/>
          </a:p>
          <a:p>
            <a:r>
              <a:rPr lang="en-US" dirty="0" smtClean="0"/>
              <a:t>Your rod and </a:t>
            </a:r>
            <a:r>
              <a:rPr lang="en-US" i="1" dirty="0" smtClean="0"/>
              <a:t>your</a:t>
            </a:r>
            <a:r>
              <a:rPr lang="en-US" dirty="0" smtClean="0"/>
              <a:t> staff,</a:t>
            </a:r>
          </a:p>
          <a:p>
            <a:r>
              <a:rPr lang="en-US" i="1" dirty="0" smtClean="0"/>
              <a:t>They</a:t>
            </a:r>
            <a:r>
              <a:rPr lang="en-US" dirty="0" smtClean="0"/>
              <a:t> comfort me.</a:t>
            </a:r>
          </a:p>
          <a:p>
            <a:endParaRPr lang="en-US" dirty="0" smtClean="0"/>
          </a:p>
          <a:p>
            <a:r>
              <a:rPr lang="en-US" dirty="0" smtClean="0"/>
              <a:t>You prepare a table be</a:t>
            </a:r>
            <a:r>
              <a:rPr lang="en-US" i="1" dirty="0" smtClean="0"/>
              <a:t>fore</a:t>
            </a:r>
            <a:r>
              <a:rPr lang="en-US" dirty="0" smtClean="0"/>
              <a:t> me</a:t>
            </a:r>
          </a:p>
          <a:p>
            <a:r>
              <a:rPr lang="en-US" dirty="0" smtClean="0"/>
              <a:t>In the presence of </a:t>
            </a:r>
            <a:r>
              <a:rPr lang="en-US" i="1" dirty="0" smtClean="0"/>
              <a:t>my</a:t>
            </a:r>
            <a:r>
              <a:rPr lang="en-US" dirty="0" smtClean="0"/>
              <a:t> enemies.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 y="0"/>
            <a:ext cx="9143107" cy="6858000"/>
          </a:xfrm>
          <a:prstGeom prst="rect">
            <a:avLst/>
          </a:prstGeom>
        </p:spPr>
      </p:pic>
      <p:sp>
        <p:nvSpPr>
          <p:cNvPr id="2" name="Title 1"/>
          <p:cNvSpPr>
            <a:spLocks noGrp="1"/>
          </p:cNvSpPr>
          <p:nvPr>
            <p:ph type="ctrTitle"/>
          </p:nvPr>
        </p:nvSpPr>
        <p:spPr>
          <a:xfrm>
            <a:off x="683568" y="1772816"/>
            <a:ext cx="7772400" cy="1152128"/>
          </a:xfrm>
        </p:spPr>
        <p:txBody>
          <a:bodyPr/>
          <a:lstStyle/>
          <a:p>
            <a:r>
              <a:rPr lang="en-AU" dirty="0" smtClean="0">
                <a:latin typeface="Kalinga" pitchFamily="34" charset="0"/>
                <a:cs typeface="Kalinga" pitchFamily="34" charset="0"/>
              </a:rPr>
              <a:t>Fr Jan Michael </a:t>
            </a:r>
            <a:r>
              <a:rPr lang="en-AU" dirty="0" err="1" smtClean="0">
                <a:latin typeface="Kalinga" pitchFamily="34" charset="0"/>
                <a:cs typeface="Kalinga" pitchFamily="34" charset="0"/>
              </a:rPr>
              <a:t>Joncas</a:t>
            </a:r>
            <a:endParaRPr lang="en-AU" dirty="0">
              <a:latin typeface="Kalinga" pitchFamily="34" charset="0"/>
              <a:cs typeface="Kalinga" pitchFamily="34" charset="0"/>
            </a:endParaRPr>
          </a:p>
        </p:txBody>
      </p:sp>
      <p:sp>
        <p:nvSpPr>
          <p:cNvPr id="3" name="Subtitle 2"/>
          <p:cNvSpPr>
            <a:spLocks noGrp="1"/>
          </p:cNvSpPr>
          <p:nvPr>
            <p:ph type="subTitle" idx="1"/>
          </p:nvPr>
        </p:nvSpPr>
        <p:spPr>
          <a:xfrm>
            <a:off x="755576" y="2756520"/>
            <a:ext cx="7344816" cy="1752600"/>
          </a:xfrm>
        </p:spPr>
        <p:txBody>
          <a:bodyPr>
            <a:normAutofit/>
          </a:bodyPr>
          <a:lstStyle/>
          <a:p>
            <a:r>
              <a:rPr lang="en-AU" i="0" dirty="0" smtClean="0">
                <a:latin typeface="Kalinga" pitchFamily="34" charset="0"/>
                <a:cs typeface="Kalinga" pitchFamily="34" charset="0"/>
              </a:rPr>
              <a:t>Psalms in </a:t>
            </a:r>
            <a:r>
              <a:rPr lang="en-AU" i="0" smtClean="0">
                <a:latin typeface="Kalinga" pitchFamily="34" charset="0"/>
                <a:cs typeface="Kalinga" pitchFamily="34" charset="0"/>
              </a:rPr>
              <a:t>Christian Worship</a:t>
            </a:r>
            <a:endParaRPr lang="en-AU" i="0" dirty="0">
              <a:latin typeface="Kalinga" pitchFamily="34" charset="0"/>
              <a:cs typeface="Kalinga" pitchFamily="34" charset="0"/>
            </a:endParaRPr>
          </a:p>
        </p:txBody>
      </p:sp>
    </p:spTree>
    <p:extLst>
      <p:ext uri="{BB962C8B-B14F-4D97-AF65-F5344CB8AC3E}">
        <p14:creationId xmlns:p14="http://schemas.microsoft.com/office/powerpoint/2010/main" val="6738275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lstStyle/>
          <a:p>
            <a:r>
              <a:rPr lang="en-US" dirty="0" smtClean="0"/>
              <a:t>You anoint my head with </a:t>
            </a:r>
            <a:r>
              <a:rPr lang="en-US" i="1" dirty="0" smtClean="0"/>
              <a:t>oil</a:t>
            </a:r>
            <a:r>
              <a:rPr lang="en-US" dirty="0" smtClean="0"/>
              <a:t>;</a:t>
            </a:r>
          </a:p>
          <a:p>
            <a:r>
              <a:rPr lang="en-US" dirty="0" smtClean="0"/>
              <a:t>My </a:t>
            </a:r>
            <a:r>
              <a:rPr lang="en-US" i="1" dirty="0" smtClean="0"/>
              <a:t>cup</a:t>
            </a:r>
            <a:r>
              <a:rPr lang="en-US" dirty="0" smtClean="0"/>
              <a:t> overflows.</a:t>
            </a:r>
          </a:p>
          <a:p>
            <a:endParaRPr lang="en-US" dirty="0" smtClean="0"/>
          </a:p>
          <a:p>
            <a:r>
              <a:rPr lang="en-US" dirty="0" smtClean="0"/>
              <a:t>Surely your goodness and love will </a:t>
            </a:r>
            <a:r>
              <a:rPr lang="en-US" i="1" dirty="0" smtClean="0"/>
              <a:t>fol</a:t>
            </a:r>
            <a:r>
              <a:rPr lang="en-US" dirty="0" smtClean="0"/>
              <a:t>low me</a:t>
            </a:r>
          </a:p>
          <a:p>
            <a:r>
              <a:rPr lang="en-US" dirty="0" smtClean="0"/>
              <a:t>All the </a:t>
            </a:r>
            <a:r>
              <a:rPr lang="en-US" i="1" dirty="0" smtClean="0"/>
              <a:t>days</a:t>
            </a:r>
            <a:r>
              <a:rPr lang="en-US" dirty="0" smtClean="0"/>
              <a:t> of my life,</a:t>
            </a:r>
          </a:p>
          <a:p>
            <a:endParaRPr lang="en-US" dirty="0" smtClean="0"/>
          </a:p>
          <a:p>
            <a:r>
              <a:rPr lang="en-US" dirty="0" smtClean="0"/>
              <a:t>And I will dwell in the house of the </a:t>
            </a:r>
            <a:r>
              <a:rPr lang="en-US" i="1" dirty="0" smtClean="0"/>
              <a:t>LORD</a:t>
            </a:r>
          </a:p>
          <a:p>
            <a:r>
              <a:rPr lang="en-US" i="1" dirty="0" smtClean="0"/>
              <a:t>For</a:t>
            </a:r>
            <a:r>
              <a:rPr lang="en-US" dirty="0" smtClean="0"/>
              <a:t>ever.</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23rd Psalm00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4579" y="220139"/>
            <a:ext cx="4523948" cy="2577390"/>
          </a:xfrm>
          <a:prstGeom prst="rect">
            <a:avLst/>
          </a:prstGeom>
        </p:spPr>
      </p:pic>
      <p:sp>
        <p:nvSpPr>
          <p:cNvPr id="5" name="TextBox 4"/>
          <p:cNvSpPr txBox="1"/>
          <p:nvPr/>
        </p:nvSpPr>
        <p:spPr>
          <a:xfrm>
            <a:off x="399366" y="2857372"/>
            <a:ext cx="8209449" cy="3970318"/>
          </a:xfrm>
          <a:prstGeom prst="rect">
            <a:avLst/>
          </a:prstGeom>
          <a:noFill/>
        </p:spPr>
        <p:txBody>
          <a:bodyPr wrap="none" rtlCol="0">
            <a:spAutoFit/>
          </a:bodyPr>
          <a:lstStyle/>
          <a:p>
            <a:r>
              <a:rPr lang="en-US" dirty="0" smtClean="0">
                <a:solidFill>
                  <a:schemeClr val="bg1"/>
                </a:solidFill>
                <a:latin typeface="Baskerville Old Face"/>
              </a:rPr>
              <a:t>The LORD* is my shepherd; / there-* fore can I lack nothing.</a:t>
            </a:r>
          </a:p>
          <a:p>
            <a:r>
              <a:rPr lang="en-US" dirty="0" smtClean="0">
                <a:solidFill>
                  <a:schemeClr val="bg1"/>
                </a:solidFill>
                <a:latin typeface="Baskerville Old Face"/>
              </a:rPr>
              <a:t>He shall feed me in* a green pasture, / and lead me forth beside* the waters of comfort.</a:t>
            </a:r>
          </a:p>
          <a:p>
            <a:endParaRPr lang="en-US" dirty="0" smtClean="0">
              <a:solidFill>
                <a:schemeClr val="bg1"/>
              </a:solidFill>
              <a:latin typeface="Baskerville Old Face"/>
            </a:endParaRPr>
          </a:p>
          <a:p>
            <a:r>
              <a:rPr lang="en-US" dirty="0" smtClean="0">
                <a:solidFill>
                  <a:schemeClr val="bg1"/>
                </a:solidFill>
                <a:latin typeface="Baskerville Old Face"/>
              </a:rPr>
              <a:t>He shall con-*</a:t>
            </a:r>
            <a:r>
              <a:rPr lang="en-US" dirty="0" err="1" smtClean="0">
                <a:solidFill>
                  <a:schemeClr val="bg1"/>
                </a:solidFill>
                <a:latin typeface="Baskerville Old Face"/>
              </a:rPr>
              <a:t>vert</a:t>
            </a:r>
            <a:r>
              <a:rPr lang="en-US" dirty="0" smtClean="0">
                <a:solidFill>
                  <a:schemeClr val="bg1"/>
                </a:solidFill>
                <a:latin typeface="Baskerville Old Face"/>
              </a:rPr>
              <a:t> my soul, / </a:t>
            </a:r>
          </a:p>
          <a:p>
            <a:r>
              <a:rPr lang="en-US" dirty="0" smtClean="0">
                <a:solidFill>
                  <a:schemeClr val="bg1"/>
                </a:solidFill>
                <a:latin typeface="Baskerville Old Face"/>
              </a:rPr>
              <a:t>and bring me forth in the paths of righteous-*ness for his Name’s sake.</a:t>
            </a:r>
          </a:p>
          <a:p>
            <a:endParaRPr lang="en-US" dirty="0" smtClean="0">
              <a:solidFill>
                <a:schemeClr val="bg1"/>
              </a:solidFill>
              <a:latin typeface="Baskerville Old Face"/>
            </a:endParaRPr>
          </a:p>
          <a:p>
            <a:r>
              <a:rPr lang="en-US" dirty="0" smtClean="0">
                <a:solidFill>
                  <a:schemeClr val="bg1"/>
                </a:solidFill>
                <a:latin typeface="Baskerville Old Face"/>
              </a:rPr>
              <a:t>Yea, though I walk through the valley of the </a:t>
            </a:r>
            <a:r>
              <a:rPr lang="en-US" dirty="0" err="1" smtClean="0">
                <a:solidFill>
                  <a:schemeClr val="bg1"/>
                </a:solidFill>
                <a:latin typeface="Baskerville Old Face"/>
              </a:rPr>
              <a:t>sha</a:t>
            </a:r>
            <a:r>
              <a:rPr lang="en-US" dirty="0" smtClean="0">
                <a:solidFill>
                  <a:schemeClr val="bg1"/>
                </a:solidFill>
                <a:latin typeface="Baskerville Old Face"/>
              </a:rPr>
              <a:t>-*</a:t>
            </a:r>
            <a:r>
              <a:rPr lang="en-US" dirty="0" err="1" smtClean="0">
                <a:solidFill>
                  <a:schemeClr val="bg1"/>
                </a:solidFill>
                <a:latin typeface="Baskerville Old Face"/>
              </a:rPr>
              <a:t>dow</a:t>
            </a:r>
            <a:r>
              <a:rPr lang="en-US" dirty="0" smtClean="0">
                <a:solidFill>
                  <a:schemeClr val="bg1"/>
                </a:solidFill>
                <a:latin typeface="Baskerville Old Face"/>
              </a:rPr>
              <a:t> of death,  / I* will fear no evil;</a:t>
            </a:r>
          </a:p>
          <a:p>
            <a:r>
              <a:rPr lang="en-US" dirty="0" smtClean="0">
                <a:solidFill>
                  <a:schemeClr val="bg1"/>
                </a:solidFill>
                <a:latin typeface="Baskerville Old Face"/>
              </a:rPr>
              <a:t>For* thou art with me;  / thy rod and* thy staff comfort me.</a:t>
            </a:r>
          </a:p>
          <a:p>
            <a:endParaRPr lang="en-US" dirty="0" smtClean="0">
              <a:solidFill>
                <a:schemeClr val="bg1"/>
              </a:solidFill>
              <a:latin typeface="Baskerville Old Face"/>
            </a:endParaRPr>
          </a:p>
          <a:p>
            <a:r>
              <a:rPr lang="en-US" dirty="0" smtClean="0">
                <a:solidFill>
                  <a:schemeClr val="bg1"/>
                </a:solidFill>
                <a:latin typeface="Baskerville Old Face"/>
              </a:rPr>
              <a:t>Thou shalt prepare a ta-*</a:t>
            </a:r>
            <a:r>
              <a:rPr lang="en-US" dirty="0" err="1" smtClean="0">
                <a:solidFill>
                  <a:schemeClr val="bg1"/>
                </a:solidFill>
                <a:latin typeface="Baskerville Old Face"/>
              </a:rPr>
              <a:t>ble</a:t>
            </a:r>
            <a:r>
              <a:rPr lang="en-US" dirty="0" smtClean="0">
                <a:solidFill>
                  <a:schemeClr val="bg1"/>
                </a:solidFill>
                <a:latin typeface="Baskerville Old Face"/>
              </a:rPr>
              <a:t> before me / in the presence of * them that </a:t>
            </a:r>
            <a:r>
              <a:rPr lang="en-US" dirty="0" err="1" smtClean="0">
                <a:solidFill>
                  <a:schemeClr val="bg1"/>
                </a:solidFill>
                <a:latin typeface="Baskerville Old Face"/>
              </a:rPr>
              <a:t>trou-ble</a:t>
            </a:r>
            <a:r>
              <a:rPr lang="en-US" dirty="0" smtClean="0">
                <a:solidFill>
                  <a:schemeClr val="bg1"/>
                </a:solidFill>
                <a:latin typeface="Baskerville Old Face"/>
              </a:rPr>
              <a:t> me;</a:t>
            </a:r>
          </a:p>
          <a:p>
            <a:r>
              <a:rPr lang="en-US" dirty="0" smtClean="0">
                <a:solidFill>
                  <a:schemeClr val="bg1"/>
                </a:solidFill>
                <a:latin typeface="Baskerville Old Face"/>
              </a:rPr>
              <a:t>Thou hast anointed my* head with oil, / and my* cup shall be full.</a:t>
            </a:r>
          </a:p>
          <a:p>
            <a:endParaRPr lang="en-US" dirty="0" smtClean="0">
              <a:solidFill>
                <a:schemeClr val="bg1"/>
              </a:solidFill>
              <a:latin typeface="Baskerville Old Face"/>
            </a:endParaRPr>
          </a:p>
          <a:p>
            <a:r>
              <a:rPr lang="en-US" dirty="0" smtClean="0">
                <a:solidFill>
                  <a:schemeClr val="bg1"/>
                </a:solidFill>
                <a:latin typeface="Baskerville Old Face"/>
              </a:rPr>
              <a:t>Surely thy loving-kindness and mercy shall follow me all the days* of my life; /</a:t>
            </a:r>
          </a:p>
          <a:p>
            <a:r>
              <a:rPr lang="en-US" dirty="0" smtClean="0">
                <a:solidFill>
                  <a:schemeClr val="bg1"/>
                </a:solidFill>
                <a:latin typeface="Baskerville Old Face"/>
              </a:rPr>
              <a:t>And I will dwell in the house of * the LORD for-ever.</a:t>
            </a:r>
            <a:endParaRPr lang="en-US" dirty="0">
              <a:solidFill>
                <a:schemeClr val="bg1"/>
              </a:solidFill>
              <a:latin typeface="Baskerville Old Face"/>
            </a:endParaRPr>
          </a:p>
        </p:txBody>
      </p:sp>
    </p:spTree>
    <p:extLst>
      <p:ext uri="{BB962C8B-B14F-4D97-AF65-F5344CB8AC3E}">
        <p14:creationId xmlns:p14="http://schemas.microsoft.com/office/powerpoint/2010/main" val="366446720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Gelineau</a:t>
            </a:r>
            <a:r>
              <a:rPr lang="en-US" dirty="0" smtClean="0"/>
              <a:t> Psalm Tones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DO – MI – SOL – [SOL]</a:t>
            </a:r>
          </a:p>
          <a:p>
            <a:r>
              <a:rPr lang="en-US" dirty="0" smtClean="0"/>
              <a:t>SOL – LA – SOL – [SOL]</a:t>
            </a:r>
          </a:p>
          <a:p>
            <a:r>
              <a:rPr lang="en-US" dirty="0" smtClean="0"/>
              <a:t>MI – FI – MI – [MI]</a:t>
            </a:r>
          </a:p>
          <a:p>
            <a:r>
              <a:rPr lang="en-US" dirty="0" smtClean="0"/>
              <a:t>RE – MI – DO – [DO]</a:t>
            </a:r>
          </a:p>
          <a:p>
            <a:r>
              <a:rPr lang="en-US" dirty="0" smtClean="0"/>
              <a:t>Your </a:t>
            </a:r>
            <a:r>
              <a:rPr lang="en-US" dirty="0" err="1" smtClean="0"/>
              <a:t>MAJesty</a:t>
            </a:r>
            <a:r>
              <a:rPr lang="en-US" dirty="0" smtClean="0"/>
              <a:t> is PRAISED above the </a:t>
            </a:r>
            <a:r>
              <a:rPr lang="en-US" dirty="0" err="1" smtClean="0"/>
              <a:t>HEAvens</a:t>
            </a:r>
            <a:endParaRPr lang="en-US" dirty="0" smtClean="0"/>
          </a:p>
          <a:p>
            <a:r>
              <a:rPr lang="en-US" dirty="0" smtClean="0"/>
              <a:t>On the LIPS of </a:t>
            </a:r>
            <a:r>
              <a:rPr lang="en-US" dirty="0" err="1" smtClean="0"/>
              <a:t>CHILdren</a:t>
            </a:r>
            <a:r>
              <a:rPr lang="en-US" dirty="0" smtClean="0"/>
              <a:t> and of BABES,</a:t>
            </a:r>
          </a:p>
          <a:p>
            <a:r>
              <a:rPr lang="en-US" dirty="0" smtClean="0"/>
              <a:t>You have found PRAISE to FOIL your </a:t>
            </a:r>
            <a:r>
              <a:rPr lang="en-US" dirty="0" err="1" smtClean="0"/>
              <a:t>ENemies</a:t>
            </a:r>
            <a:r>
              <a:rPr lang="en-US" dirty="0" smtClean="0"/>
              <a:t>,</a:t>
            </a:r>
          </a:p>
          <a:p>
            <a:r>
              <a:rPr lang="en-US" dirty="0" smtClean="0"/>
              <a:t>To </a:t>
            </a:r>
            <a:r>
              <a:rPr lang="en-US" dirty="0" err="1" smtClean="0"/>
              <a:t>SIlence</a:t>
            </a:r>
            <a:r>
              <a:rPr lang="en-US" dirty="0" smtClean="0"/>
              <a:t> the FOE and the </a:t>
            </a:r>
            <a:r>
              <a:rPr lang="en-US" dirty="0" err="1" smtClean="0"/>
              <a:t>REBel</a:t>
            </a:r>
            <a:r>
              <a:rPr lang="en-US" dirty="0" smtClean="0"/>
              <a:t>.</a:t>
            </a:r>
          </a:p>
          <a:p>
            <a:endParaRPr lang="en-US" dirty="0"/>
          </a:p>
        </p:txBody>
      </p:sp>
    </p:spTree>
    <p:extLst>
      <p:ext uri="{BB962C8B-B14F-4D97-AF65-F5344CB8AC3E}">
        <p14:creationId xmlns:p14="http://schemas.microsoft.com/office/powerpoint/2010/main" val="1451855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Tunes </a:t>
            </a:r>
            <a:endParaRPr lang="en-US" dirty="0"/>
          </a:p>
        </p:txBody>
      </p:sp>
      <p:sp>
        <p:nvSpPr>
          <p:cNvPr id="3" name="Content Placeholder 2"/>
          <p:cNvSpPr>
            <a:spLocks noGrp="1"/>
          </p:cNvSpPr>
          <p:nvPr>
            <p:ph idx="1"/>
          </p:nvPr>
        </p:nvSpPr>
        <p:spPr/>
        <p:txBody>
          <a:bodyPr/>
          <a:lstStyle/>
          <a:p>
            <a:r>
              <a:rPr lang="en-US" dirty="0" smtClean="0"/>
              <a:t>A melody is adjusted to fit the syllabification and content of the text, much as in folk music.</a:t>
            </a:r>
            <a:endParaRPr lang="en-US" dirty="0"/>
          </a:p>
        </p:txBody>
      </p:sp>
    </p:spTree>
    <p:extLst>
      <p:ext uri="{BB962C8B-B14F-4D97-AF65-F5344CB8AC3E}">
        <p14:creationId xmlns:p14="http://schemas.microsoft.com/office/powerpoint/2010/main" val="3946021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Metrical Psalms</a:t>
            </a:r>
            <a:endParaRPr lang="en-US" dirty="0"/>
          </a:p>
        </p:txBody>
      </p:sp>
      <p:sp>
        <p:nvSpPr>
          <p:cNvPr id="3" name="Content Placeholder 2"/>
          <p:cNvSpPr>
            <a:spLocks noGrp="1"/>
          </p:cNvSpPr>
          <p:nvPr>
            <p:ph idx="1"/>
          </p:nvPr>
        </p:nvSpPr>
        <p:spPr/>
        <p:txBody>
          <a:bodyPr>
            <a:normAutofit lnSpcReduction="10000"/>
          </a:bodyPr>
          <a:lstStyle/>
          <a:p>
            <a:r>
              <a:rPr lang="en-US" dirty="0" smtClean="0"/>
              <a:t>The psalm text is translated using a regular poetic meter and oftentimes end rhyme.</a:t>
            </a:r>
          </a:p>
          <a:p>
            <a:r>
              <a:rPr lang="en-US" dirty="0" smtClean="0"/>
              <a:t>E.g., Psalm 1 from </a:t>
            </a:r>
            <a:r>
              <a:rPr lang="en-US" i="1" dirty="0" smtClean="0"/>
              <a:t>Scottish Metrical Psalms </a:t>
            </a:r>
            <a:r>
              <a:rPr lang="en-US" dirty="0" smtClean="0"/>
              <a:t>(1650)</a:t>
            </a:r>
          </a:p>
          <a:p>
            <a:r>
              <a:rPr lang="en-US" dirty="0" smtClean="0"/>
              <a:t>86.86.D. [CMD]</a:t>
            </a:r>
          </a:p>
          <a:p>
            <a:r>
              <a:rPr lang="en-US" dirty="0" smtClean="0"/>
              <a:t>Suggested hymn tune: ELLACOMBE</a:t>
            </a:r>
            <a:endParaRPr lang="en-US" dirty="0"/>
          </a:p>
        </p:txBody>
      </p:sp>
    </p:spTree>
    <p:extLst>
      <p:ext uri="{BB962C8B-B14F-4D97-AF65-F5344CB8AC3E}">
        <p14:creationId xmlns:p14="http://schemas.microsoft.com/office/powerpoint/2010/main" val="2863955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1    That man hath perfect blessedness,</a:t>
            </a:r>
          </a:p>
          <a:p>
            <a:r>
              <a:rPr lang="en-US" dirty="0"/>
              <a:t>       who </a:t>
            </a:r>
            <a:r>
              <a:rPr lang="en-US" dirty="0" err="1"/>
              <a:t>walketh</a:t>
            </a:r>
            <a:r>
              <a:rPr lang="en-US" dirty="0"/>
              <a:t> not astray</a:t>
            </a:r>
          </a:p>
          <a:p>
            <a:r>
              <a:rPr lang="en-US" dirty="0"/>
              <a:t>     In counsel of ungodly men,</a:t>
            </a:r>
          </a:p>
          <a:p>
            <a:r>
              <a:rPr lang="en-US" dirty="0"/>
              <a:t>       nor stands in sinners' way,</a:t>
            </a:r>
          </a:p>
          <a:p>
            <a:r>
              <a:rPr lang="en-US" dirty="0"/>
              <a:t>     Nor </a:t>
            </a:r>
            <a:r>
              <a:rPr lang="en-US" dirty="0" err="1"/>
              <a:t>sitteth</a:t>
            </a:r>
            <a:r>
              <a:rPr lang="en-US" dirty="0"/>
              <a:t> in the scorner's chair:</a:t>
            </a:r>
          </a:p>
          <a:p>
            <a:r>
              <a:rPr lang="en-US" dirty="0"/>
              <a:t>2      But </a:t>
            </a:r>
            <a:r>
              <a:rPr lang="en-US" dirty="0" err="1"/>
              <a:t>placeth</a:t>
            </a:r>
            <a:r>
              <a:rPr lang="en-US" dirty="0"/>
              <a:t> his delight</a:t>
            </a:r>
          </a:p>
          <a:p>
            <a:r>
              <a:rPr lang="en-US" dirty="0"/>
              <a:t>     Upon God's law, and meditates</a:t>
            </a:r>
          </a:p>
          <a:p>
            <a:r>
              <a:rPr lang="en-US" dirty="0"/>
              <a:t>       on his law day and night.</a:t>
            </a:r>
          </a:p>
        </p:txBody>
      </p:sp>
    </p:spTree>
    <p:extLst>
      <p:ext uri="{BB962C8B-B14F-4D97-AF65-F5344CB8AC3E}">
        <p14:creationId xmlns:p14="http://schemas.microsoft.com/office/powerpoint/2010/main" val="1767059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smtClean="0"/>
              <a:t>3   He </a:t>
            </a:r>
            <a:r>
              <a:rPr lang="en-US" dirty="0"/>
              <a:t>shall be like a tree that grows</a:t>
            </a:r>
          </a:p>
          <a:p>
            <a:r>
              <a:rPr lang="en-US" dirty="0"/>
              <a:t>       near planted by a river,</a:t>
            </a:r>
          </a:p>
          <a:p>
            <a:r>
              <a:rPr lang="en-US" dirty="0"/>
              <a:t>     Which in his season yields his fruit,</a:t>
            </a:r>
          </a:p>
          <a:p>
            <a:r>
              <a:rPr lang="en-US" dirty="0"/>
              <a:t>       and his leaf </a:t>
            </a:r>
            <a:r>
              <a:rPr lang="en-US" dirty="0" err="1"/>
              <a:t>fadeth</a:t>
            </a:r>
            <a:r>
              <a:rPr lang="en-US" dirty="0"/>
              <a:t> never:</a:t>
            </a:r>
          </a:p>
          <a:p>
            <a:r>
              <a:rPr lang="en-US" dirty="0"/>
              <a:t>     And all he doth shall prosper well.</a:t>
            </a:r>
          </a:p>
          <a:p>
            <a:r>
              <a:rPr lang="en-US" dirty="0"/>
              <a:t>4      The wicked are not so;</a:t>
            </a:r>
          </a:p>
          <a:p>
            <a:r>
              <a:rPr lang="en-US" dirty="0"/>
              <a:t>     But like they are unto the chaff,</a:t>
            </a:r>
          </a:p>
          <a:p>
            <a:r>
              <a:rPr lang="en-US" dirty="0"/>
              <a:t>       which wind drives to and fro.</a:t>
            </a:r>
          </a:p>
        </p:txBody>
      </p:sp>
    </p:spTree>
    <p:extLst>
      <p:ext uri="{BB962C8B-B14F-4D97-AF65-F5344CB8AC3E}">
        <p14:creationId xmlns:p14="http://schemas.microsoft.com/office/powerpoint/2010/main" val="1646933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5    In judgment therefore shall not stand</a:t>
            </a:r>
          </a:p>
          <a:p>
            <a:r>
              <a:rPr lang="en-US" dirty="0"/>
              <a:t>       such as ungodly are;</a:t>
            </a:r>
          </a:p>
          <a:p>
            <a:r>
              <a:rPr lang="en-US" dirty="0"/>
              <a:t>     Nor in </a:t>
            </a:r>
            <a:r>
              <a:rPr lang="en-US" dirty="0" err="1"/>
              <a:t>th</a:t>
            </a:r>
            <a:r>
              <a:rPr lang="en-US" dirty="0"/>
              <a:t>' assembly of the just</a:t>
            </a:r>
          </a:p>
          <a:p>
            <a:r>
              <a:rPr lang="en-US" dirty="0"/>
              <a:t>       shall wicked men appear.</a:t>
            </a:r>
          </a:p>
          <a:p>
            <a:r>
              <a:rPr lang="en-US" dirty="0"/>
              <a:t>6    For why? the way of godly men</a:t>
            </a:r>
          </a:p>
          <a:p>
            <a:r>
              <a:rPr lang="en-US" dirty="0"/>
              <a:t>       unto the Lord is known:</a:t>
            </a:r>
          </a:p>
          <a:p>
            <a:r>
              <a:rPr lang="en-US" dirty="0"/>
              <a:t>     Whereas the way of wicked men</a:t>
            </a:r>
          </a:p>
          <a:p>
            <a:r>
              <a:rPr lang="en-US" dirty="0"/>
              <a:t>       shall quite be overthrown.</a:t>
            </a:r>
          </a:p>
        </p:txBody>
      </p:sp>
    </p:spTree>
    <p:extLst>
      <p:ext uri="{BB962C8B-B14F-4D97-AF65-F5344CB8AC3E}">
        <p14:creationId xmlns:p14="http://schemas.microsoft.com/office/powerpoint/2010/main" val="2693661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“Christianizing” the Psalms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Example: Psalm 37</a:t>
            </a:r>
          </a:p>
          <a:p>
            <a:r>
              <a:rPr lang="en-US" dirty="0" smtClean="0"/>
              <a:t>Title: The lot of the wicked and the good</a:t>
            </a:r>
          </a:p>
          <a:p>
            <a:r>
              <a:rPr lang="en-US" dirty="0" smtClean="0"/>
              <a:t>Reflective citation: Blessed are the meek for they shall inherit the earth (Matthew 5:5)</a:t>
            </a:r>
          </a:p>
          <a:p>
            <a:r>
              <a:rPr lang="en-US" dirty="0" smtClean="0"/>
              <a:t>Antiphons (3 for 3 segments of the psalm): 1) Surrender to God, and he will do everything for you. 2) Turn away from evil and learn to do God’s will; the Lord will strengthen you if you obey him.  3) Wait for the Lord to lead, then follow in his way.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Doxology: Glory to the Father, and to the Son, and to the Holy Spirit: as it was in the beginning, is now, and will be for ever. Amen.</a:t>
            </a:r>
          </a:p>
          <a:p>
            <a:r>
              <a:rPr lang="en-US" dirty="0" smtClean="0"/>
              <a:t>Psalm-Prayer: You proclaimed the poor to be blessed, Lord Jesus, for the kingdom of heaven is given to them.  Fill us generously with your gifts.  Teach us to put our trust in the Father and to seek his kingdom first of all rather than imitate the powerful and envy the rich.</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Overview</a:t>
            </a:r>
            <a:endParaRPr lang="en-AU" dirty="0"/>
          </a:p>
        </p:txBody>
      </p:sp>
      <p:sp>
        <p:nvSpPr>
          <p:cNvPr id="3" name="Content Placeholder 2"/>
          <p:cNvSpPr>
            <a:spLocks noGrp="1"/>
          </p:cNvSpPr>
          <p:nvPr>
            <p:ph idx="1"/>
          </p:nvPr>
        </p:nvSpPr>
        <p:spPr/>
        <p:txBody>
          <a:bodyPr>
            <a:normAutofit fontScale="85000" lnSpcReduction="10000"/>
          </a:bodyPr>
          <a:lstStyle/>
          <a:p>
            <a:r>
              <a:rPr lang="en-US" dirty="0" smtClean="0"/>
              <a:t>Parallelism: The poetry of the psalms</a:t>
            </a:r>
          </a:p>
          <a:p>
            <a:r>
              <a:rPr lang="en-US" dirty="0" smtClean="0"/>
              <a:t>Methods of psalm-singing</a:t>
            </a:r>
            <a:endParaRPr lang="en-US" dirty="0" smtClean="0"/>
          </a:p>
          <a:p>
            <a:r>
              <a:rPr lang="en-US" dirty="0" smtClean="0"/>
              <a:t>Introduction </a:t>
            </a:r>
            <a:r>
              <a:rPr lang="en-US" dirty="0" smtClean="0"/>
              <a:t>to the major genres of psalms in the bible: hymns of praise, songs of thanksgiving, laments, liturgies, royal psalms, wisdom psalms.  </a:t>
            </a:r>
          </a:p>
          <a:p>
            <a:r>
              <a:rPr lang="en-US" dirty="0" smtClean="0"/>
              <a:t>How [Roman Rite] Christians have adopted these Jewish texts for their worship</a:t>
            </a:r>
            <a:r>
              <a:rPr lang="en-US" dirty="0" smtClean="0"/>
              <a:t>.</a:t>
            </a:r>
          </a:p>
          <a:p>
            <a:r>
              <a:rPr lang="en-US" dirty="0" smtClean="0"/>
              <a:t>Psalms in Roman Rite Eucharist</a:t>
            </a:r>
            <a:r>
              <a:rPr lang="en-US" dirty="0" smtClean="0"/>
              <a:t>  </a:t>
            </a:r>
            <a:endParaRPr lang="en-US" dirty="0" smtClean="0"/>
          </a:p>
        </p:txBody>
      </p:sp>
    </p:spTree>
    <p:extLst>
      <p:ext uri="{BB962C8B-B14F-4D97-AF65-F5344CB8AC3E}">
        <p14:creationId xmlns:p14="http://schemas.microsoft.com/office/powerpoint/2010/main" val="15869384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 </a:t>
            </a:r>
            <a:br>
              <a:rPr lang="en-US" dirty="0" smtClean="0"/>
            </a:br>
            <a:r>
              <a:rPr lang="en-US" dirty="0" smtClean="0"/>
              <a:t>Hymn of Praise</a:t>
            </a:r>
            <a:endParaRPr lang="en-US" dirty="0"/>
          </a:p>
        </p:txBody>
      </p:sp>
      <p:sp>
        <p:nvSpPr>
          <p:cNvPr id="3" name="Content Placeholder 2"/>
          <p:cNvSpPr>
            <a:spLocks noGrp="1"/>
          </p:cNvSpPr>
          <p:nvPr>
            <p:ph idx="1"/>
          </p:nvPr>
        </p:nvSpPr>
        <p:spPr/>
        <p:txBody>
          <a:bodyPr>
            <a:normAutofit fontScale="92500"/>
          </a:bodyPr>
          <a:lstStyle/>
          <a:p>
            <a:r>
              <a:rPr lang="en-US" dirty="0" smtClean="0"/>
              <a:t>Call to Worship (imperative verb addressed to angels, nations, created order, person, parts of person)</a:t>
            </a:r>
          </a:p>
          <a:p>
            <a:r>
              <a:rPr lang="en-US" dirty="0" smtClean="0"/>
              <a:t>Body of Hymn (usually introduced by “</a:t>
            </a:r>
            <a:r>
              <a:rPr lang="en-US" dirty="0" err="1" smtClean="0"/>
              <a:t>ki</a:t>
            </a:r>
            <a:r>
              <a:rPr lang="en-US" dirty="0" smtClean="0"/>
              <a:t>”, a Hebrew enclitic indicating “for” or “because”)</a:t>
            </a:r>
          </a:p>
          <a:p>
            <a:r>
              <a:rPr lang="en-US" dirty="0" smtClean="0"/>
              <a:t>Concluding Praise (usually a shortened version of the call to worship)</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117</a:t>
            </a:r>
            <a:endParaRPr lang="en-US" dirty="0"/>
          </a:p>
        </p:txBody>
      </p:sp>
      <p:sp>
        <p:nvSpPr>
          <p:cNvPr id="3" name="Content Placeholder 2"/>
          <p:cNvSpPr>
            <a:spLocks noGrp="1"/>
          </p:cNvSpPr>
          <p:nvPr>
            <p:ph idx="1"/>
          </p:nvPr>
        </p:nvSpPr>
        <p:spPr/>
        <p:txBody>
          <a:bodyPr/>
          <a:lstStyle/>
          <a:p>
            <a:r>
              <a:rPr lang="en-US" dirty="0" smtClean="0"/>
              <a:t> </a:t>
            </a:r>
            <a:r>
              <a:rPr lang="en-US" b="1" dirty="0" smtClean="0"/>
              <a:t>1 Praise the LORD, all you nations;    </a:t>
            </a:r>
          </a:p>
          <a:p>
            <a:r>
              <a:rPr lang="en-US" b="1" dirty="0" smtClean="0"/>
              <a:t>extol him, all you peoples. </a:t>
            </a:r>
          </a:p>
          <a:p>
            <a:r>
              <a:rPr lang="en-US" b="1" dirty="0" smtClean="0"/>
              <a:t>2 For great is his love toward us,    </a:t>
            </a:r>
          </a:p>
          <a:p>
            <a:r>
              <a:rPr lang="en-US" b="1" dirty="0" smtClean="0"/>
              <a:t>and the faithfulness of the LORD endures forever.   </a:t>
            </a:r>
          </a:p>
          <a:p>
            <a:r>
              <a:rPr lang="en-US" b="1" dirty="0" smtClean="0"/>
              <a:t>Praise the LORD.</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Song of Thanksgiving</a:t>
            </a:r>
            <a:endParaRPr lang="en-US" dirty="0"/>
          </a:p>
        </p:txBody>
      </p:sp>
      <p:sp>
        <p:nvSpPr>
          <p:cNvPr id="3" name="Content Placeholder 2"/>
          <p:cNvSpPr>
            <a:spLocks noGrp="1"/>
          </p:cNvSpPr>
          <p:nvPr>
            <p:ph idx="1"/>
          </p:nvPr>
        </p:nvSpPr>
        <p:spPr/>
        <p:txBody>
          <a:bodyPr>
            <a:normAutofit lnSpcReduction="10000"/>
          </a:bodyPr>
          <a:lstStyle/>
          <a:p>
            <a:r>
              <a:rPr lang="en-US" dirty="0" smtClean="0"/>
              <a:t>Declaration of Thanksgiving (</a:t>
            </a:r>
            <a:r>
              <a:rPr lang="en-US" dirty="0" err="1" smtClean="0"/>
              <a:t>todah</a:t>
            </a:r>
            <a:r>
              <a:rPr lang="en-US" dirty="0" smtClean="0"/>
              <a:t>)</a:t>
            </a:r>
          </a:p>
          <a:p>
            <a:r>
              <a:rPr lang="en-US" dirty="0" smtClean="0"/>
              <a:t>Body (usually recounts the specific situations facing the psalmist or the people from which God rescued them)</a:t>
            </a:r>
          </a:p>
          <a:p>
            <a:r>
              <a:rPr lang="en-US" dirty="0" smtClean="0"/>
              <a:t>Conclusion (usually a shortened form of the declaration of thanksgiving; possibly a vow)</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107</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Give thanks to the LORD, for he is good;    </a:t>
            </a:r>
          </a:p>
          <a:p>
            <a:r>
              <a:rPr lang="en-US" dirty="0" smtClean="0"/>
              <a:t>his love endures forever.</a:t>
            </a:r>
          </a:p>
          <a:p>
            <a:r>
              <a:rPr lang="en-US" dirty="0" smtClean="0"/>
              <a:t> </a:t>
            </a:r>
            <a:r>
              <a:rPr lang="en-US" b="1" dirty="0" smtClean="0"/>
              <a:t>2 Let the redeemed of the LORD tell their story—     those he redeemed from the hand of the foe,  3 those he gathered from the lands,     from east and west, from north and south.</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fontScale="85000" lnSpcReduction="20000"/>
          </a:bodyPr>
          <a:lstStyle/>
          <a:p>
            <a:r>
              <a:rPr lang="en-US" b="1" dirty="0" smtClean="0"/>
              <a:t> 4 Some wandered in desert wastelands,     finding no way to a city where they could settle.  5 They were hungry and thirsty,     and their lives ebbed away.  6 Then they cried out to the LORD in their trouble,     and he delivered them from their distress.  7 He led them by a straight way     to a city where they could settle.  8 Let them give thanks to the LORD for his unfailing love     and his wonderful deeds for mankind,  9 for he satisfies the thirsty     and fills the hungry with good things.</a:t>
            </a: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fontScale="77500" lnSpcReduction="20000"/>
          </a:bodyPr>
          <a:lstStyle/>
          <a:p>
            <a:r>
              <a:rPr lang="en-US" b="1" dirty="0" smtClean="0"/>
              <a:t>10 Some sat in darkness, in utter darkness,     prisoners suffering in iron chains,  11 because they rebelled against God’s commands     and despised the plans of the Most High.  12 So he subjected them to bitter labor;     they stumbled, and there was no one to help.  13 Then they cried to the LORD in their trouble,     and he saved them from their distress.  14 He brought them out of darkness, the utter darkness,     and broke away their chains.  15 Let them give thanks to the LORD for his unfailing love     and his wonderful deeds for mankind,  16 for he breaks down gates of bronze     and cuts through bars of iron.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fontScale="85000" lnSpcReduction="20000"/>
          </a:bodyPr>
          <a:lstStyle/>
          <a:p>
            <a:r>
              <a:rPr lang="en-US" b="1" dirty="0" smtClean="0"/>
              <a:t>17 Some became fools through their rebellious ways     and suffered affliction because of their iniquities.  18 They loathed all food     and drew near the gates of death.  19 Then they cried to the LORD in their trouble,     and he saved them from their distress.  20 He sent out his word and healed them;     he rescued them from the grave.  21 Let them give thanks to the LORD for his unfailing love     and his wonderful deeds for mankind.  22 Let them sacrifice thank offerings     and tell of his works with songs of joy.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8"/>
            <a:ext cx="8229600" cy="5952257"/>
          </a:xfrm>
        </p:spPr>
        <p:txBody>
          <a:bodyPr>
            <a:normAutofit fontScale="70000" lnSpcReduction="20000"/>
          </a:bodyPr>
          <a:lstStyle/>
          <a:p>
            <a:r>
              <a:rPr lang="en-US" b="1" dirty="0" smtClean="0"/>
              <a:t>23 Some went out on the sea in ships;     they were merchants on the mighty waters.  24 They saw the works of the LORD,     his wonderful deeds in the deep.  25 For he spoke and stirred up a tempest     that lifted high the waves.  26 They mounted up to the heavens and went down to the depths;     in their peril their courage melted away.  27 They reeled and staggered like drunkards;     they were at their wits’ end.  28 Then they cried out to the LORD in their trouble,     and he brought them out of their distress.  29 He stilled the storm to a whisper;     the waves of the sea were hushed.  30 They were glad when it grew calm,     and he guided them to their desired haven.  31 Let them give thanks to the LORD for his unfailing love     and his wonderful deeds for mankind.  32 Let them exalt him in the assembly of the people     and praise him in the council of the elders.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891060"/>
          </a:xfrm>
        </p:spPr>
        <p:txBody>
          <a:bodyPr>
            <a:normAutofit fontScale="62500" lnSpcReduction="20000"/>
          </a:bodyPr>
          <a:lstStyle/>
          <a:p>
            <a:r>
              <a:rPr lang="en-US" dirty="0" smtClean="0"/>
              <a:t> </a:t>
            </a:r>
            <a:r>
              <a:rPr lang="en-US" b="1" dirty="0" smtClean="0"/>
              <a:t>33 He turned rivers into a desert,     flowing springs into thirsty ground,  34 and fruitful land into a salt waste,     because of the wickedness of those who lived there.  35 He turned the desert into pools of water     and the parched ground into flowing springs;  36 there he brought the hungry to live,     and they founded a city where they could settle.  37 They sowed fields and planted vineyards     that yielded a fruitful harvest;  38 he blessed them, and their numbers greatly increased,     and he did not let their herds diminish. 39 Then their numbers decreased, and they were humbled     by oppression, calamity and sorrow;  40 he who pours contempt on nobles     made them wander in a trackless waste.  41 But he lifted the needy out of their affliction     and increased their families like flocks.  42 The upright see and rejoice,     but all the wicked shut their mouths. 43 Let the one who is wise heed these things     and ponder the loving deeds of the LORD.</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Individual Laments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Imperative verb addressed to God</a:t>
            </a:r>
          </a:p>
          <a:p>
            <a:r>
              <a:rPr lang="en-US" dirty="0" smtClean="0"/>
              <a:t>Divine name and epithets</a:t>
            </a:r>
          </a:p>
          <a:p>
            <a:r>
              <a:rPr lang="en-US" dirty="0" smtClean="0"/>
              <a:t>Body: description of the situation and request for help</a:t>
            </a:r>
          </a:p>
          <a:p>
            <a:r>
              <a:rPr lang="en-US" dirty="0" smtClean="0"/>
              <a:t>Inducements for God to act</a:t>
            </a:r>
          </a:p>
          <a:p>
            <a:r>
              <a:rPr lang="en-US" dirty="0" smtClean="0"/>
              <a:t>Conclusion: entrusting the situation to God</a:t>
            </a:r>
          </a:p>
          <a:p>
            <a:r>
              <a:rPr lang="en-US" dirty="0" smtClean="0"/>
              <a:t>Promise of future action (vow)</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smtClean="0"/>
              <a:t>The Poetry of the Psalms: Parallelism</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4</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 </a:t>
            </a:r>
            <a:r>
              <a:rPr lang="en-US" b="1" dirty="0" smtClean="0"/>
              <a:t>1 Answer me when I call to you,     my righteous God.  Give me relief from my distress;     have mercy on me and hear my prayer. </a:t>
            </a:r>
          </a:p>
          <a:p>
            <a:r>
              <a:rPr lang="en-US" b="1" dirty="0" smtClean="0"/>
              <a:t>2 How long will you people turn my glory into shame?     How long will you love delusions and seek lies?</a:t>
            </a:r>
          </a:p>
          <a:p>
            <a:r>
              <a:rPr lang="en-US" b="1" dirty="0" smtClean="0"/>
              <a:t>Selah.</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a:bodyPr>
          <a:lstStyle/>
          <a:p>
            <a:r>
              <a:rPr lang="en-US" b="1" dirty="0" smtClean="0"/>
              <a:t>3 Know that the LORD has set apart his faithful servant for himself;     the LORD hears when I call to him.</a:t>
            </a:r>
          </a:p>
          <a:p>
            <a:r>
              <a:rPr lang="en-US" b="1" dirty="0" smtClean="0"/>
              <a:t> 4 Tremble and do not sin;     when you are on your beds,     search your hearts and be silent.</a:t>
            </a:r>
          </a:p>
          <a:p>
            <a:r>
              <a:rPr lang="en-US" b="1" dirty="0" smtClean="0"/>
              <a:t>Selah.</a:t>
            </a:r>
          </a:p>
          <a:p>
            <a:r>
              <a:rPr lang="en-US" b="1" dirty="0" smtClean="0"/>
              <a:t>  5 Offer the sacrifices of the righteous     and trust in the LORD. </a:t>
            </a: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dirty="0" smtClean="0"/>
              <a:t>6 Many, LORD, are asking, “Who will bring us prosperity?”     Let the light of your face shine on us. </a:t>
            </a:r>
          </a:p>
          <a:p>
            <a:r>
              <a:rPr lang="en-US" b="1" dirty="0" smtClean="0"/>
              <a:t>7 Fill my heart with joy     when their grain and new wine abound. </a:t>
            </a:r>
          </a:p>
          <a:p>
            <a:r>
              <a:rPr lang="en-US" b="1" dirty="0" smtClean="0"/>
              <a:t>8 In peace I will lie down and sleep,     for you alone, LORD,     make me dwell in safety.</a:t>
            </a:r>
            <a:endParaRPr lang="en-US" dirty="0" smtClean="0"/>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Communal Lament</a:t>
            </a:r>
            <a:endParaRPr lang="en-US" dirty="0"/>
          </a:p>
        </p:txBody>
      </p:sp>
      <p:sp>
        <p:nvSpPr>
          <p:cNvPr id="3" name="Content Placeholder 2"/>
          <p:cNvSpPr>
            <a:spLocks noGrp="1"/>
          </p:cNvSpPr>
          <p:nvPr>
            <p:ph idx="1"/>
          </p:nvPr>
        </p:nvSpPr>
        <p:spPr/>
        <p:txBody>
          <a:bodyPr/>
          <a:lstStyle/>
          <a:p>
            <a:r>
              <a:rPr lang="en-US" dirty="0" smtClean="0"/>
              <a:t>Similar structural pattern to the individual lament</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137</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 </a:t>
            </a:r>
            <a:r>
              <a:rPr lang="en-US" b="1" dirty="0" smtClean="0"/>
              <a:t>1 By the rivers of Babylon we sat and wept    </a:t>
            </a:r>
          </a:p>
          <a:p>
            <a:r>
              <a:rPr lang="en-US" b="1" dirty="0" smtClean="0"/>
              <a:t>when we remembered Zion. </a:t>
            </a:r>
          </a:p>
          <a:p>
            <a:r>
              <a:rPr lang="en-US" b="1" dirty="0" smtClean="0"/>
              <a:t>2 There on the poplars we hung our harps, </a:t>
            </a:r>
          </a:p>
          <a:p>
            <a:r>
              <a:rPr lang="en-US" b="1" dirty="0" smtClean="0"/>
              <a:t>3 for there our captors asked us for songs,    </a:t>
            </a:r>
          </a:p>
          <a:p>
            <a:r>
              <a:rPr lang="en-US" b="1" dirty="0" smtClean="0"/>
              <a:t>our tormentors demanded songs of joy;   </a:t>
            </a:r>
          </a:p>
          <a:p>
            <a:r>
              <a:rPr lang="en-US" b="1" dirty="0" smtClean="0"/>
              <a:t>they said, “Sing us one of the songs of Zion!” </a:t>
            </a:r>
          </a:p>
          <a:p>
            <a:r>
              <a:rPr lang="en-US" b="1" dirty="0" smtClean="0"/>
              <a:t>4 How can we sing the songs of the LORD </a:t>
            </a:r>
          </a:p>
          <a:p>
            <a:r>
              <a:rPr lang="en-US" b="1" dirty="0" smtClean="0"/>
              <a:t>while in a foreign land?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t>5 If I forget you, Jerusalem,     may my right hand forget its skill.  6 May my tongue cling to the roof of my mouth     if I do not remember you,  if I do not consider Jerusalem     my highest joy</a:t>
            </a:r>
            <a:r>
              <a:rPr lang="en-US" dirty="0" smtClean="0"/>
              <a:t>.</a:t>
            </a: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b="1" smtClean="0"/>
              <a:t> </a:t>
            </a:r>
            <a:r>
              <a:rPr lang="en-US" b="1" dirty="0" smtClean="0"/>
              <a:t>7 Remember, LORD, what the </a:t>
            </a:r>
            <a:r>
              <a:rPr lang="en-US" b="1" dirty="0" err="1" smtClean="0"/>
              <a:t>Edomites</a:t>
            </a:r>
            <a:r>
              <a:rPr lang="en-US" b="1" dirty="0" smtClean="0"/>
              <a:t> did     on the day Jerusalem fell.  “Tear it down,” they cried,     “tear it down to its foundations!”  8 Daughter Babylon, doomed to destruction,     happy is the one who repays you     according to what you have done to us.  9 Happy is the one who seizes your infants     and dashes them against the rocks.</a:t>
            </a: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Liturgies/Ritual Behavior</a:t>
            </a:r>
            <a:endParaRPr lang="en-US" dirty="0"/>
          </a:p>
        </p:txBody>
      </p:sp>
      <p:sp>
        <p:nvSpPr>
          <p:cNvPr id="3" name="Content Placeholder 2"/>
          <p:cNvSpPr>
            <a:spLocks noGrp="1"/>
          </p:cNvSpPr>
          <p:nvPr>
            <p:ph idx="1"/>
          </p:nvPr>
        </p:nvSpPr>
        <p:spPr/>
        <p:txBody>
          <a:bodyPr/>
          <a:lstStyle/>
          <a:p>
            <a:r>
              <a:rPr lang="en-US" dirty="0" smtClean="0"/>
              <a:t>Content rather than structure determines this genre</a:t>
            </a:r>
          </a:p>
          <a:p>
            <a:r>
              <a:rPr lang="en-US" dirty="0" smtClean="0"/>
              <a:t>Directives for ritual behavior play a large role in the text</a:t>
            </a:r>
          </a:p>
          <a:p>
            <a:r>
              <a:rPr lang="en-US" dirty="0" smtClean="0"/>
              <a:t>May take the form of a hymn of praise, song of thanksgiving, or lament</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95</a:t>
            </a:r>
            <a:endParaRPr lang="en-US" dirty="0"/>
          </a:p>
        </p:txBody>
      </p:sp>
      <p:sp>
        <p:nvSpPr>
          <p:cNvPr id="3" name="Content Placeholder 2"/>
          <p:cNvSpPr>
            <a:spLocks noGrp="1"/>
          </p:cNvSpPr>
          <p:nvPr>
            <p:ph idx="1"/>
          </p:nvPr>
        </p:nvSpPr>
        <p:spPr/>
        <p:txBody>
          <a:bodyPr>
            <a:normAutofit lnSpcReduction="10000"/>
          </a:bodyPr>
          <a:lstStyle/>
          <a:p>
            <a:r>
              <a:rPr lang="en-US" dirty="0" smtClean="0"/>
              <a:t> </a:t>
            </a:r>
            <a:r>
              <a:rPr lang="en-US" b="1" dirty="0" smtClean="0"/>
              <a:t>1 Come, let us sing for joy to the LORD;    </a:t>
            </a:r>
          </a:p>
          <a:p>
            <a:r>
              <a:rPr lang="en-US" b="1" dirty="0" smtClean="0"/>
              <a:t>let us shout aloud to the Rock of our salvation. </a:t>
            </a:r>
          </a:p>
          <a:p>
            <a:r>
              <a:rPr lang="en-US" b="1" dirty="0" smtClean="0"/>
              <a:t>2 Let us come before him with thanksgiving    </a:t>
            </a:r>
          </a:p>
          <a:p>
            <a:r>
              <a:rPr lang="en-US" b="1" dirty="0" smtClean="0"/>
              <a:t>and extol him with music and song.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b="1" dirty="0" smtClean="0"/>
              <a:t>3 For the LORD is the great God,     the great King above all gods.  4 In his hand are the depths of the earth,     and the mountain peaks belong to him.  5 The sea is his, for he made it,     and his hands formed the dry land.</a:t>
            </a: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Synonymous Parallelism</a:t>
            </a:r>
            <a:endParaRPr lang="en-US" dirty="0"/>
          </a:p>
        </p:txBody>
      </p:sp>
      <p:sp>
        <p:nvSpPr>
          <p:cNvPr id="3" name="Content Placeholder 2"/>
          <p:cNvSpPr>
            <a:spLocks noGrp="1"/>
          </p:cNvSpPr>
          <p:nvPr>
            <p:ph idx="1"/>
          </p:nvPr>
        </p:nvSpPr>
        <p:spPr/>
        <p:txBody>
          <a:bodyPr>
            <a:normAutofit/>
          </a:bodyPr>
          <a:lstStyle/>
          <a:p>
            <a:r>
              <a:rPr lang="en-US" dirty="0" smtClean="0"/>
              <a:t>“thought rhyme”</a:t>
            </a:r>
          </a:p>
          <a:p>
            <a:r>
              <a:rPr lang="en-US" dirty="0" smtClean="0"/>
              <a:t>Psalm 1:1  Blessed is the one:    </a:t>
            </a:r>
          </a:p>
          <a:p>
            <a:r>
              <a:rPr lang="en-US" dirty="0" smtClean="0"/>
              <a:t>who does not walk in step with the wicked </a:t>
            </a:r>
          </a:p>
          <a:p>
            <a:r>
              <a:rPr lang="en-US" dirty="0" smtClean="0"/>
              <a:t>or stand in the way that sinners take    </a:t>
            </a:r>
          </a:p>
          <a:p>
            <a:r>
              <a:rPr lang="en-US" dirty="0" smtClean="0"/>
              <a:t>or sit in the company of mockers</a:t>
            </a:r>
            <a:r>
              <a:rPr lang="en-US" dirty="0"/>
              <a:t>.</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Come, let us bow down in worship,     let us kneel before the LORD our Maker;  </a:t>
            </a:r>
            <a:r>
              <a:rPr lang="en-US" b="1" dirty="0" smtClean="0"/>
              <a:t>7 for he is our God     and we are the people of his pasture,     the flock under his care.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b="1" dirty="0" smtClean="0"/>
              <a:t> Today, if only you would hear his voice,  8 “Do not harden your hearts as you did at </a:t>
            </a:r>
            <a:r>
              <a:rPr lang="en-US" b="1" dirty="0" err="1" smtClean="0"/>
              <a:t>Meribah</a:t>
            </a:r>
            <a:r>
              <a:rPr lang="en-US" b="1" dirty="0" smtClean="0"/>
              <a:t>,     as you did that day at </a:t>
            </a:r>
            <a:r>
              <a:rPr lang="en-US" b="1" dirty="0" err="1" smtClean="0"/>
              <a:t>Massah</a:t>
            </a:r>
            <a:r>
              <a:rPr lang="en-US" b="1" dirty="0" smtClean="0"/>
              <a:t> in the wilderness,  9 where your ancestors tested me;     they tried me, though they had seen what I did.  10 For forty years I was angry with that generation;     I said, ‘They are a people whose hearts go astray,     and they have not known my ways.’  11 So I declared on oath in my anger,     ‘They shall never enter my rest.’”</a:t>
            </a: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Wisdom Psalm</a:t>
            </a:r>
            <a:endParaRPr lang="en-US" dirty="0"/>
          </a:p>
        </p:txBody>
      </p:sp>
      <p:sp>
        <p:nvSpPr>
          <p:cNvPr id="3" name="Content Placeholder 2"/>
          <p:cNvSpPr>
            <a:spLocks noGrp="1"/>
          </p:cNvSpPr>
          <p:nvPr>
            <p:ph idx="1"/>
          </p:nvPr>
        </p:nvSpPr>
        <p:spPr/>
        <p:txBody>
          <a:bodyPr>
            <a:normAutofit lnSpcReduction="10000"/>
          </a:bodyPr>
          <a:lstStyle/>
          <a:p>
            <a:r>
              <a:rPr lang="en-US" dirty="0" smtClean="0"/>
              <a:t>Content rather than structure determines this genre</a:t>
            </a:r>
          </a:p>
          <a:p>
            <a:r>
              <a:rPr lang="en-US" dirty="0" smtClean="0"/>
              <a:t>Reflection on life rather than revelatory historical events</a:t>
            </a:r>
          </a:p>
          <a:p>
            <a:r>
              <a:rPr lang="en-US" dirty="0" smtClean="0"/>
              <a:t>Proverbs</a:t>
            </a:r>
          </a:p>
          <a:p>
            <a:r>
              <a:rPr lang="en-US" dirty="0" smtClean="0"/>
              <a:t>Numerical sayings</a:t>
            </a:r>
          </a:p>
          <a:p>
            <a:r>
              <a:rPr lang="en-US" dirty="0" smtClean="0"/>
              <a:t>“Better than” sayings</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19B</a:t>
            </a: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7 The law of the LORD is perfect,     refreshing the soul.  The statutes of the LORD are trustworthy,     making wise the simple.  8 The precepts of the LORD are right,     giving joy to the heart.  The commands of the LORD are radiant,     giving light to the eyes.  9 The fear of the LORD is pure,     enduring forever.  The decrees of the LORD are firm,     and all of them are righteous.</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smtClean="0"/>
              <a:t>10 They are more precious than gold,     than much pure gold;  they are sweeter than honey,     than honey from the honeycomb.  11 By them your servant is warned;     in keeping them there is great reward.  12 But who can discern their own errors?     Forgive my hidden faults.  13 Keep your servant also from willful sins;     may they not rule over me.  Then I will be blameless,     innocent of great transgression.</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t>14 May these words of my mouth and this meditation of my heart     be pleasing in your sight,     LORD, my Rock and my Redeemer.</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Royal Psalms</a:t>
            </a:r>
            <a:endParaRPr lang="en-US" dirty="0"/>
          </a:p>
        </p:txBody>
      </p:sp>
      <p:sp>
        <p:nvSpPr>
          <p:cNvPr id="3" name="Content Placeholder 2"/>
          <p:cNvSpPr>
            <a:spLocks noGrp="1"/>
          </p:cNvSpPr>
          <p:nvPr>
            <p:ph idx="1"/>
          </p:nvPr>
        </p:nvSpPr>
        <p:spPr/>
        <p:txBody>
          <a:bodyPr/>
          <a:lstStyle/>
          <a:p>
            <a:r>
              <a:rPr lang="en-US" dirty="0" smtClean="0"/>
              <a:t>Content rather than structure determines this genre</a:t>
            </a:r>
          </a:p>
          <a:p>
            <a:r>
              <a:rPr lang="en-US" dirty="0" smtClean="0"/>
              <a:t>Concerned with the activities of the </a:t>
            </a:r>
            <a:r>
              <a:rPr lang="en-US" i="1" dirty="0" err="1" smtClean="0"/>
              <a:t>melek</a:t>
            </a:r>
            <a:r>
              <a:rPr lang="en-US" dirty="0" smtClean="0"/>
              <a:t>:</a:t>
            </a:r>
          </a:p>
          <a:p>
            <a:pPr lvl="1"/>
            <a:r>
              <a:rPr lang="en-US" dirty="0" smtClean="0"/>
              <a:t>Enthronement (</a:t>
            </a:r>
            <a:r>
              <a:rPr lang="en-US" dirty="0" err="1" smtClean="0"/>
              <a:t>Pss</a:t>
            </a:r>
            <a:r>
              <a:rPr lang="en-US" dirty="0" smtClean="0"/>
              <a:t> 2 / 72 / 110)</a:t>
            </a:r>
          </a:p>
          <a:p>
            <a:pPr lvl="1"/>
            <a:r>
              <a:rPr lang="en-US" dirty="0" smtClean="0"/>
              <a:t>Waging war (</a:t>
            </a:r>
            <a:r>
              <a:rPr lang="en-US" dirty="0" err="1" smtClean="0"/>
              <a:t>Pss</a:t>
            </a:r>
            <a:r>
              <a:rPr lang="en-US" dirty="0" smtClean="0"/>
              <a:t> 20 / 21)</a:t>
            </a:r>
          </a:p>
          <a:p>
            <a:pPr lvl="1"/>
            <a:r>
              <a:rPr lang="en-US" dirty="0" smtClean="0"/>
              <a:t>Marrying (</a:t>
            </a:r>
            <a:r>
              <a:rPr lang="en-US" dirty="0" err="1" smtClean="0"/>
              <a:t>Pss</a:t>
            </a:r>
            <a:r>
              <a:rPr lang="en-US" dirty="0" smtClean="0"/>
              <a:t> 45)</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Psalm 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Why do the nations conspire</a:t>
            </a:r>
            <a:r>
              <a:rPr lang="en-US" b="1" dirty="0" smtClean="0"/>
              <a:t>    </a:t>
            </a:r>
          </a:p>
          <a:p>
            <a:r>
              <a:rPr lang="en-US" b="1" dirty="0" smtClean="0"/>
              <a:t>and the peoples plot in vain? </a:t>
            </a:r>
          </a:p>
          <a:p>
            <a:r>
              <a:rPr lang="en-US" b="1" dirty="0" smtClean="0"/>
              <a:t>2 The kings of the earth rise up    </a:t>
            </a:r>
          </a:p>
          <a:p>
            <a:r>
              <a:rPr lang="en-US" b="1" dirty="0" smtClean="0"/>
              <a:t>and the rulers band together    </a:t>
            </a:r>
          </a:p>
          <a:p>
            <a:r>
              <a:rPr lang="en-US" b="1" dirty="0" smtClean="0"/>
              <a:t>against the LORD and against his anointed, saying,</a:t>
            </a:r>
          </a:p>
          <a:p>
            <a:r>
              <a:rPr lang="en-US" b="1" dirty="0" smtClean="0"/>
              <a:t> 3 “Let us break their chains    </a:t>
            </a:r>
          </a:p>
          <a:p>
            <a:r>
              <a:rPr lang="en-US" b="1" dirty="0" smtClean="0"/>
              <a:t>and throw off their shackles.”</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t>4 The One enthroned in heaven laughs;     the Lord scoffs at them.  5 He rebukes them in his anger     and terrifies them in his wrath, saying,  6 “I have installed my king     on Zion, my holy mountain.”</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 </a:t>
            </a:r>
            <a:r>
              <a:rPr lang="en-US" b="1" dirty="0" smtClean="0"/>
              <a:t>7 I will proclaim the </a:t>
            </a:r>
            <a:r>
              <a:rPr lang="en-US" b="1" dirty="0" err="1" smtClean="0"/>
              <a:t>LORD’s</a:t>
            </a:r>
            <a:r>
              <a:rPr lang="en-US" b="1" dirty="0" smtClean="0"/>
              <a:t> decree:   </a:t>
            </a:r>
          </a:p>
          <a:p>
            <a:r>
              <a:rPr lang="en-US" b="1" dirty="0" smtClean="0"/>
              <a:t>He said to me, “You are my son;     today I have become your father.  8 Ask me,     and I will make the nations your inheritance,     the ends of the earth your possession.  9 You will break them with a rod of iron;     you will dash them to pieces like pottery.”</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Antithetical Parallelism</a:t>
            </a:r>
            <a:endParaRPr lang="en-US" dirty="0"/>
          </a:p>
        </p:txBody>
      </p:sp>
      <p:sp>
        <p:nvSpPr>
          <p:cNvPr id="3" name="Content Placeholder 2"/>
          <p:cNvSpPr>
            <a:spLocks noGrp="1"/>
          </p:cNvSpPr>
          <p:nvPr>
            <p:ph idx="1"/>
          </p:nvPr>
        </p:nvSpPr>
        <p:spPr/>
        <p:txBody>
          <a:bodyPr/>
          <a:lstStyle/>
          <a:p>
            <a:r>
              <a:rPr lang="en-US" dirty="0" smtClean="0"/>
              <a:t>Psalm 1:6</a:t>
            </a:r>
          </a:p>
          <a:p>
            <a:r>
              <a:rPr lang="en-US" dirty="0" smtClean="0"/>
              <a:t>For the LORD watches over the way of the righteous,</a:t>
            </a:r>
          </a:p>
          <a:p>
            <a:r>
              <a:rPr lang="en-US" dirty="0" smtClean="0"/>
              <a:t>but the way of the wicked leads to destruction.</a:t>
            </a:r>
          </a:p>
          <a:p>
            <a:r>
              <a:rPr lang="en-US" dirty="0" smtClean="0"/>
              <a:t>[N.B. chiasm]</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smtClean="0"/>
              <a:t>10 Therefore, you kings, be wise;     be warned, you rulers of the earth.  11 Serve the LORD with fear     and celebrate his rule with trembling.  12 Kiss his son, or he will be angry     and your way will lead to your destruction,  for his wrath can flare up in a moment.     Blessed are all who take refuge in him.</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Genres of Psalms:</a:t>
            </a:r>
            <a:br>
              <a:rPr lang="en-US" dirty="0" smtClean="0"/>
            </a:br>
            <a:r>
              <a:rPr lang="en-US" dirty="0" smtClean="0"/>
              <a:t>Song of the Ascents</a:t>
            </a:r>
            <a:endParaRPr lang="en-US" dirty="0"/>
          </a:p>
        </p:txBody>
      </p:sp>
      <p:sp>
        <p:nvSpPr>
          <p:cNvPr id="3" name="Content Placeholder 2"/>
          <p:cNvSpPr>
            <a:spLocks noGrp="1"/>
          </p:cNvSpPr>
          <p:nvPr>
            <p:ph idx="1"/>
          </p:nvPr>
        </p:nvSpPr>
        <p:spPr/>
        <p:txBody>
          <a:bodyPr>
            <a:normAutofit lnSpcReduction="10000"/>
          </a:bodyPr>
          <a:lstStyle/>
          <a:p>
            <a:r>
              <a:rPr lang="en-US" dirty="0" smtClean="0"/>
              <a:t>Designation based on “title” rather than content or structure</a:t>
            </a:r>
          </a:p>
          <a:p>
            <a:r>
              <a:rPr lang="en-US" dirty="0" err="1" smtClean="0"/>
              <a:t>Pss</a:t>
            </a:r>
            <a:r>
              <a:rPr lang="en-US" dirty="0" smtClean="0"/>
              <a:t> 120-134</a:t>
            </a:r>
          </a:p>
          <a:p>
            <a:r>
              <a:rPr lang="en-US" dirty="0" smtClean="0"/>
              <a:t>“</a:t>
            </a:r>
            <a:r>
              <a:rPr lang="en-US" dirty="0" err="1" smtClean="0"/>
              <a:t>shir</a:t>
            </a:r>
            <a:r>
              <a:rPr lang="en-US" dirty="0" smtClean="0"/>
              <a:t> </a:t>
            </a:r>
            <a:r>
              <a:rPr lang="en-US" dirty="0" err="1" smtClean="0"/>
              <a:t>hama’aloth</a:t>
            </a:r>
            <a:r>
              <a:rPr lang="en-US" dirty="0" smtClean="0"/>
              <a:t>” = song of the going up</a:t>
            </a:r>
          </a:p>
          <a:p>
            <a:r>
              <a:rPr lang="en-US" dirty="0" smtClean="0"/>
              <a:t>Pilgrimage song</a:t>
            </a:r>
          </a:p>
          <a:p>
            <a:r>
              <a:rPr lang="en-US" dirty="0" smtClean="0"/>
              <a:t>Priestly/Gradual song (15 steps of the Temple)</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Psalm 122</a:t>
            </a:r>
            <a:endParaRPr lang="en-US"/>
          </a:p>
        </p:txBody>
      </p:sp>
      <p:sp>
        <p:nvSpPr>
          <p:cNvPr id="3" name="Content Placeholder 2"/>
          <p:cNvSpPr>
            <a:spLocks noGrp="1"/>
          </p:cNvSpPr>
          <p:nvPr>
            <p:ph idx="1"/>
          </p:nvPr>
        </p:nvSpPr>
        <p:spPr/>
        <p:txBody>
          <a:bodyPr/>
          <a:lstStyle/>
          <a:p>
            <a:r>
              <a:rPr lang="en-US" b="1" dirty="0" smtClean="0"/>
              <a:t>1 I rejoiced with those who said to me,     “Let us go to the house of the LORD.”  2 Our feet are standing     in your gates, Jerusalem.</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dirty="0" smtClean="0"/>
              <a:t>3 Jerusalem is built like a city     that is closely compacted together.  4 That is where the tribes go up—     the tribes of the LORD—  to praise the name of the LORD     according to the statute given to Israel.  5 There stand the thrones for judgment,     the thrones of the house of David.</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smtClean="0"/>
              <a:t>6 Pray for the peace of Jerusalem:     “May those who love you be secure. </a:t>
            </a:r>
            <a:r>
              <a:rPr lang="en-US" b="1" smtClean="0"/>
              <a:t> 7 May there be peace within your walls     and security within your citadels.”  8 For the sake of my family and friends,     I will say, “Peace be within you.”  9 For the sake of the house of the LORD our God,     I will seek your prosperity.</a:t>
            </a:r>
            <a:endParaRPr lang="en-US"/>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t>Psalm 150</a:t>
            </a:r>
          </a:p>
        </p:txBody>
      </p:sp>
      <p:sp>
        <p:nvSpPr>
          <p:cNvPr id="26627" name="Rectangle 3"/>
          <p:cNvSpPr>
            <a:spLocks noGrp="1" noChangeArrowheads="1"/>
          </p:cNvSpPr>
          <p:nvPr>
            <p:ph type="body" idx="1"/>
          </p:nvPr>
        </p:nvSpPr>
        <p:spPr/>
        <p:txBody>
          <a:bodyPr/>
          <a:lstStyle/>
          <a:p>
            <a:pPr eaLnBrk="1" hangingPunct="1"/>
            <a:r>
              <a:rPr lang="en-US" dirty="0"/>
              <a:t>1 </a:t>
            </a:r>
            <a:r>
              <a:rPr lang="en-US" dirty="0" err="1"/>
              <a:t>Hal</a:t>
            </a:r>
            <a:r>
              <a:rPr lang="en-US" baseline="30000" dirty="0" err="1"/>
              <a:t>e</a:t>
            </a:r>
            <a:r>
              <a:rPr lang="en-US" dirty="0" err="1"/>
              <a:t>l</a:t>
            </a:r>
            <a:r>
              <a:rPr lang="en-US" dirty="0" err="1">
                <a:ea typeface="Times New Roman" pitchFamily="-65" charset="0"/>
                <a:cs typeface="Times New Roman" pitchFamily="-65" charset="0"/>
              </a:rPr>
              <a:t>û</a:t>
            </a:r>
            <a:r>
              <a:rPr lang="en-US" dirty="0"/>
              <a:t> </a:t>
            </a:r>
            <a:r>
              <a:rPr lang="en-US" dirty="0" err="1"/>
              <a:t>Y</a:t>
            </a:r>
            <a:r>
              <a:rPr lang="en-US" dirty="0" err="1">
                <a:ea typeface="Times New Roman" pitchFamily="-65" charset="0"/>
                <a:cs typeface="Times New Roman" pitchFamily="-65" charset="0"/>
              </a:rPr>
              <a:t>ā</a:t>
            </a:r>
            <a:r>
              <a:rPr lang="en-US" dirty="0" err="1"/>
              <a:t>h</a:t>
            </a:r>
            <a:r>
              <a:rPr lang="en-US" dirty="0"/>
              <a:t> </a:t>
            </a:r>
          </a:p>
          <a:p>
            <a:pPr eaLnBrk="1" hangingPunct="1"/>
            <a:r>
              <a:rPr lang="en-US" i="1" dirty="0"/>
              <a:t>1 Praise! YH</a:t>
            </a:r>
          </a:p>
          <a:p>
            <a:pPr eaLnBrk="1" hangingPunct="1"/>
            <a:r>
              <a:rPr lang="en-US" dirty="0" err="1"/>
              <a:t>Hal</a:t>
            </a:r>
            <a:r>
              <a:rPr lang="en-US" baseline="30000" dirty="0" err="1"/>
              <a:t>e</a:t>
            </a:r>
            <a:r>
              <a:rPr lang="en-US" dirty="0" err="1"/>
              <a:t>l</a:t>
            </a:r>
            <a:r>
              <a:rPr lang="en-US" dirty="0" err="1">
                <a:ea typeface="Times New Roman" pitchFamily="-65" charset="0"/>
                <a:cs typeface="Times New Roman" pitchFamily="-65" charset="0"/>
              </a:rPr>
              <a:t>û-ēl</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bh</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qād</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šô</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Praise! God	in-holy-place-of-him</a:t>
            </a:r>
            <a:endParaRPr lang="en-US" dirty="0">
              <a:ea typeface="Times New Roman" pitchFamily="-65" charset="0"/>
              <a:cs typeface="Times New Roman" pitchFamily="-65" charset="0"/>
            </a:endParaRPr>
          </a:p>
          <a:p>
            <a:pPr eaLnBrk="1" hangingPunct="1"/>
            <a:r>
              <a:rPr lang="en-US" dirty="0" err="1">
                <a:ea typeface="Times New Roman" pitchFamily="-65" charset="0"/>
                <a:cs typeface="Times New Roman" pitchFamily="-65" charset="0"/>
              </a:rPr>
              <a:t>Hal</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lûhû</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bh</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r</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qî‘a</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uzzô</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Praise!</a:t>
            </a:r>
            <a:r>
              <a:rPr lang="en-US" i="1" dirty="0" smtClean="0">
                <a:ea typeface="Times New Roman" pitchFamily="-65" charset="0"/>
                <a:cs typeface="Times New Roman" pitchFamily="-65" charset="0"/>
              </a:rPr>
              <a:t> him	</a:t>
            </a:r>
            <a:r>
              <a:rPr lang="en-US" i="1" dirty="0">
                <a:ea typeface="Times New Roman" pitchFamily="-65" charset="0"/>
                <a:cs typeface="Times New Roman" pitchFamily="-65" charset="0"/>
              </a:rPr>
              <a:t>in-heaven-of  might-of-him</a:t>
            </a:r>
            <a:endParaRPr lang="en-US" i="1" dirty="0"/>
          </a:p>
        </p:txBody>
      </p:sp>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a:p>
        </p:txBody>
      </p:sp>
      <p:sp>
        <p:nvSpPr>
          <p:cNvPr id="27651" name="Rectangle 3"/>
          <p:cNvSpPr>
            <a:spLocks noGrp="1" noChangeArrowheads="1"/>
          </p:cNvSpPr>
          <p:nvPr>
            <p:ph type="body" idx="1"/>
          </p:nvPr>
        </p:nvSpPr>
        <p:spPr>
          <a:xfrm>
            <a:off x="685800" y="609600"/>
            <a:ext cx="8153400" cy="5486400"/>
          </a:xfrm>
        </p:spPr>
        <p:txBody>
          <a:bodyPr/>
          <a:lstStyle/>
          <a:p>
            <a:pPr eaLnBrk="1" hangingPunct="1"/>
            <a:r>
              <a:rPr lang="en-US" dirty="0"/>
              <a:t>2 </a:t>
            </a:r>
            <a:r>
              <a:rPr lang="en-US" dirty="0" err="1"/>
              <a:t>Hal</a:t>
            </a:r>
            <a:r>
              <a:rPr lang="en-US" baseline="30000" dirty="0" err="1"/>
              <a:t>e</a:t>
            </a:r>
            <a:r>
              <a:rPr lang="en-US" dirty="0" err="1"/>
              <a:t>l</a:t>
            </a:r>
            <a:r>
              <a:rPr lang="en-US" dirty="0" err="1">
                <a:ea typeface="Times New Roman" pitchFamily="-65" charset="0"/>
                <a:cs typeface="Times New Roman" pitchFamily="-65" charset="0"/>
              </a:rPr>
              <a:t>ûhû</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big</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bûrōtāiv</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2 Praise-him!	for-works-of-power-of-him</a:t>
            </a:r>
          </a:p>
          <a:p>
            <a:pPr eaLnBrk="1" hangingPunct="1"/>
            <a:r>
              <a:rPr lang="en-US" dirty="0" err="1">
                <a:ea typeface="Times New Roman" pitchFamily="-65" charset="0"/>
                <a:cs typeface="Times New Roman" pitchFamily="-65" charset="0"/>
              </a:rPr>
              <a:t>Hal</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lûhû</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kh</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rōb</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ghud</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lô</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Praise-</a:t>
            </a:r>
            <a:r>
              <a:rPr lang="en-US" i="1" dirty="0" err="1">
                <a:ea typeface="Times New Roman" pitchFamily="-65" charset="0"/>
                <a:cs typeface="Times New Roman" pitchFamily="-65" charset="0"/>
              </a:rPr>
              <a:t>him</a:t>
            </a:r>
            <a:r>
              <a:rPr lang="en-US" i="1" dirty="0" err="1" smtClean="0">
                <a:ea typeface="Times New Roman" pitchFamily="-65" charset="0"/>
                <a:cs typeface="Times New Roman" pitchFamily="-65" charset="0"/>
              </a:rPr>
              <a:t>!for</a:t>
            </a:r>
            <a:r>
              <a:rPr lang="en-US" i="1" dirty="0">
                <a:ea typeface="Times New Roman" pitchFamily="-65" charset="0"/>
                <a:cs typeface="Times New Roman" pitchFamily="-65" charset="0"/>
              </a:rPr>
              <a:t>-surpassing-of </a:t>
            </a:r>
            <a:r>
              <a:rPr lang="en-US" i="1" dirty="0" smtClean="0">
                <a:ea typeface="Times New Roman" pitchFamily="-65" charset="0"/>
                <a:cs typeface="Times New Roman" pitchFamily="-65" charset="0"/>
              </a:rPr>
              <a:t>his greatness</a:t>
            </a:r>
            <a:endParaRPr lang="en-US" dirty="0">
              <a:ea typeface="Times New Roman" pitchFamily="-65" charset="0"/>
              <a:cs typeface="Times New Roman" pitchFamily="-65" charset="0"/>
            </a:endParaRPr>
          </a:p>
          <a:p>
            <a:pPr eaLnBrk="1" hangingPunct="1"/>
            <a:r>
              <a:rPr lang="en-US" dirty="0">
                <a:ea typeface="Times New Roman" pitchFamily="-65" charset="0"/>
                <a:cs typeface="Times New Roman" pitchFamily="-65" charset="0"/>
              </a:rPr>
              <a:t>3 </a:t>
            </a:r>
            <a:r>
              <a:rPr lang="en-US" dirty="0" err="1">
                <a:ea typeface="Times New Roman" pitchFamily="-65" charset="0"/>
                <a:cs typeface="Times New Roman" pitchFamily="-65" charset="0"/>
              </a:rPr>
              <a:t>Hal</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lûhû</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bh</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tēqa</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šôphār</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Praise-him!	with-sounding-of	</a:t>
            </a:r>
            <a:r>
              <a:rPr lang="en-US" i="1" dirty="0" err="1">
                <a:ea typeface="Times New Roman" pitchFamily="-65" charset="0"/>
                <a:cs typeface="Times New Roman" pitchFamily="-65" charset="0"/>
              </a:rPr>
              <a:t>shofar</a:t>
            </a:r>
            <a:endParaRPr lang="en-US" dirty="0">
              <a:ea typeface="Times New Roman" pitchFamily="-65" charset="0"/>
              <a:cs typeface="Times New Roman" pitchFamily="-65" charset="0"/>
            </a:endParaRPr>
          </a:p>
          <a:p>
            <a:pPr eaLnBrk="1" hangingPunct="1"/>
            <a:r>
              <a:rPr lang="en-US" dirty="0" err="1">
                <a:ea typeface="Times New Roman" pitchFamily="-65" charset="0"/>
                <a:cs typeface="Times New Roman" pitchFamily="-65" charset="0"/>
              </a:rPr>
              <a:t>Hal</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lûhû</a:t>
            </a:r>
            <a:r>
              <a:rPr lang="en-US" dirty="0" smtClean="0">
                <a:ea typeface="Times New Roman" pitchFamily="-65" charset="0"/>
                <a:cs typeface="Times New Roman" pitchFamily="-65" charset="0"/>
              </a:rPr>
              <a:t>	</a:t>
            </a:r>
            <a:r>
              <a:rPr lang="en-US" dirty="0" err="1" smtClean="0">
                <a:ea typeface="Times New Roman" pitchFamily="-65" charset="0"/>
                <a:cs typeface="Times New Roman" pitchFamily="-65" charset="0"/>
              </a:rPr>
              <a:t>bh</a:t>
            </a:r>
            <a:r>
              <a:rPr lang="en-US" baseline="30000" dirty="0" err="1" smtClean="0">
                <a:ea typeface="Times New Roman" pitchFamily="-65" charset="0"/>
                <a:cs typeface="Times New Roman" pitchFamily="-65" charset="0"/>
              </a:rPr>
              <a:t>e</a:t>
            </a:r>
            <a:r>
              <a:rPr lang="en-US" dirty="0" err="1" smtClean="0">
                <a:ea typeface="Times New Roman" pitchFamily="-65" charset="0"/>
                <a:cs typeface="Times New Roman" pitchFamily="-65" charset="0"/>
              </a:rPr>
              <a:t>nēbēl</a:t>
            </a:r>
            <a:r>
              <a:rPr lang="en-US" dirty="0" smtClean="0">
                <a:ea typeface="Times New Roman" pitchFamily="-65" charset="0"/>
                <a:cs typeface="Times New Roman" pitchFamily="-65" charset="0"/>
              </a:rPr>
              <a:t> </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w</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kinnôr</a:t>
            </a:r>
            <a:endParaRPr lang="en-US" dirty="0">
              <a:ea typeface="Times New Roman" pitchFamily="-65" charset="0"/>
              <a:cs typeface="Times New Roman" pitchFamily="-65" charset="0"/>
            </a:endParaRPr>
          </a:p>
          <a:p>
            <a:pPr eaLnBrk="1" hangingPunct="1"/>
            <a:r>
              <a:rPr lang="en-US" dirty="0">
                <a:ea typeface="Times New Roman" pitchFamily="-65" charset="0"/>
                <a:cs typeface="Times New Roman" pitchFamily="-65" charset="0"/>
              </a:rPr>
              <a:t>Praise-him!	with-harp		and-lyre</a:t>
            </a:r>
            <a:endParaRPr lang="en-US" i="1" dirty="0"/>
          </a:p>
        </p:txBody>
      </p: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a:p>
        </p:txBody>
      </p:sp>
      <p:sp>
        <p:nvSpPr>
          <p:cNvPr id="28675" name="Rectangle 3"/>
          <p:cNvSpPr>
            <a:spLocks noGrp="1" noChangeArrowheads="1"/>
          </p:cNvSpPr>
          <p:nvPr>
            <p:ph type="body" idx="1"/>
          </p:nvPr>
        </p:nvSpPr>
        <p:spPr>
          <a:xfrm>
            <a:off x="685800" y="609600"/>
            <a:ext cx="7772400" cy="5486400"/>
          </a:xfrm>
        </p:spPr>
        <p:txBody>
          <a:bodyPr>
            <a:normAutofit fontScale="92500"/>
          </a:bodyPr>
          <a:lstStyle/>
          <a:p>
            <a:pPr eaLnBrk="1" hangingPunct="1"/>
            <a:r>
              <a:rPr lang="en-US"/>
              <a:t>4 Hal</a:t>
            </a:r>
            <a:r>
              <a:rPr lang="en-US" baseline="30000"/>
              <a:t>e</a:t>
            </a:r>
            <a:r>
              <a:rPr lang="en-US"/>
              <a:t>l</a:t>
            </a:r>
            <a:r>
              <a:rPr lang="en-US">
                <a:ea typeface="Times New Roman" pitchFamily="-65" charset="0"/>
                <a:cs typeface="Times New Roman" pitchFamily="-65" charset="0"/>
              </a:rPr>
              <a:t>ûhû	b</a:t>
            </a:r>
            <a:r>
              <a:rPr lang="en-US" baseline="30000">
                <a:ea typeface="Times New Roman" pitchFamily="-65" charset="0"/>
                <a:cs typeface="Times New Roman" pitchFamily="-65" charset="0"/>
              </a:rPr>
              <a:t>e</a:t>
            </a:r>
            <a:r>
              <a:rPr lang="en-US">
                <a:ea typeface="Times New Roman" pitchFamily="-65" charset="0"/>
                <a:cs typeface="Times New Roman" pitchFamily="-65" charset="0"/>
              </a:rPr>
              <a:t>tōph	w</a:t>
            </a:r>
            <a:r>
              <a:rPr lang="en-US" baseline="30000">
                <a:ea typeface="Times New Roman" pitchFamily="-65" charset="0"/>
                <a:cs typeface="Times New Roman" pitchFamily="-65" charset="0"/>
              </a:rPr>
              <a:t>e</a:t>
            </a:r>
            <a:r>
              <a:rPr lang="en-US">
                <a:ea typeface="Times New Roman" pitchFamily="-65" charset="0"/>
                <a:cs typeface="Times New Roman" pitchFamily="-65" charset="0"/>
              </a:rPr>
              <a:t>mā[c]hôl</a:t>
            </a:r>
          </a:p>
          <a:p>
            <a:pPr eaLnBrk="1" hangingPunct="1"/>
            <a:r>
              <a:rPr lang="en-US" i="1">
                <a:ea typeface="Times New Roman" pitchFamily="-65" charset="0"/>
                <a:cs typeface="Times New Roman" pitchFamily="-65" charset="0"/>
              </a:rPr>
              <a:t>4 Praise-him!	with-tabor and-dance</a:t>
            </a:r>
            <a:endParaRPr lang="en-US">
              <a:ea typeface="Times New Roman" pitchFamily="-65" charset="0"/>
              <a:cs typeface="Times New Roman" pitchFamily="-65" charset="0"/>
            </a:endParaRPr>
          </a:p>
          <a:p>
            <a:pPr eaLnBrk="1" hangingPunct="1"/>
            <a:r>
              <a:rPr lang="en-US">
                <a:ea typeface="Times New Roman" pitchFamily="-65" charset="0"/>
                <a:cs typeface="Times New Roman" pitchFamily="-65" charset="0"/>
              </a:rPr>
              <a:t>Hal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lûhû		bh</a:t>
            </a:r>
            <a:r>
              <a:rPr lang="en-US" baseline="30000">
                <a:ea typeface="Times New Roman" pitchFamily="-65" charset="0"/>
                <a:cs typeface="Times New Roman" pitchFamily="-65" charset="0"/>
              </a:rPr>
              <a:t>e</a:t>
            </a:r>
            <a:r>
              <a:rPr lang="en-US">
                <a:ea typeface="Times New Roman" pitchFamily="-65" charset="0"/>
                <a:cs typeface="Times New Roman" pitchFamily="-65" charset="0"/>
              </a:rPr>
              <a:t>minnîm		w</a:t>
            </a:r>
            <a:r>
              <a:rPr lang="en-US" baseline="30000">
                <a:ea typeface="Times New Roman" pitchFamily="-65" charset="0"/>
                <a:cs typeface="Times New Roman" pitchFamily="-65" charset="0"/>
              </a:rPr>
              <a:t>e</a:t>
            </a:r>
            <a:r>
              <a:rPr lang="en-US">
                <a:ea typeface="Times New Roman" pitchFamily="-65" charset="0"/>
                <a:cs typeface="Times New Roman" pitchFamily="-65" charset="0"/>
              </a:rPr>
              <a:t>‘ûghab</a:t>
            </a:r>
          </a:p>
          <a:p>
            <a:pPr eaLnBrk="1" hangingPunct="1"/>
            <a:r>
              <a:rPr lang="en-US" i="1">
                <a:ea typeface="Times New Roman" pitchFamily="-65" charset="0"/>
                <a:cs typeface="Times New Roman" pitchFamily="-65" charset="0"/>
              </a:rPr>
              <a:t>Praise-him!	with-strings	and-pipe</a:t>
            </a:r>
            <a:endParaRPr lang="en-US">
              <a:ea typeface="Times New Roman" pitchFamily="-65" charset="0"/>
              <a:cs typeface="Times New Roman" pitchFamily="-65" charset="0"/>
            </a:endParaRPr>
          </a:p>
          <a:p>
            <a:pPr eaLnBrk="1" hangingPunct="1"/>
            <a:r>
              <a:rPr lang="en-US">
                <a:ea typeface="Times New Roman" pitchFamily="-65" charset="0"/>
                <a:cs typeface="Times New Roman" pitchFamily="-65" charset="0"/>
              </a:rPr>
              <a:t>5 Hal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lûhû	b</a:t>
            </a:r>
            <a:r>
              <a:rPr lang="en-US" baseline="30000">
                <a:ea typeface="Times New Roman" pitchFamily="-65" charset="0"/>
                <a:cs typeface="Times New Roman" pitchFamily="-65" charset="0"/>
              </a:rPr>
              <a:t>e</a:t>
            </a:r>
            <a:r>
              <a:rPr lang="en-US">
                <a:ea typeface="Times New Roman" pitchFamily="-65" charset="0"/>
                <a:cs typeface="Times New Roman" pitchFamily="-65" charset="0"/>
              </a:rPr>
              <a:t>tsil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ts</a:t>
            </a:r>
            <a:r>
              <a:rPr lang="en-US" baseline="30000">
                <a:ea typeface="Times New Roman" pitchFamily="-65" charset="0"/>
                <a:cs typeface="Times New Roman" pitchFamily="-65" charset="0"/>
              </a:rPr>
              <a:t>e</a:t>
            </a:r>
            <a:r>
              <a:rPr lang="en-US">
                <a:ea typeface="Times New Roman" pitchFamily="-65" charset="0"/>
                <a:cs typeface="Times New Roman" pitchFamily="-65" charset="0"/>
              </a:rPr>
              <a:t>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y-	šāma‘</a:t>
            </a:r>
          </a:p>
          <a:p>
            <a:pPr eaLnBrk="1" hangingPunct="1"/>
            <a:r>
              <a:rPr lang="en-US" i="1">
                <a:ea typeface="Times New Roman" pitchFamily="-65" charset="0"/>
                <a:cs typeface="Times New Roman" pitchFamily="-65" charset="0"/>
              </a:rPr>
              <a:t>Praise-him!	with-cymbals-of clashing</a:t>
            </a:r>
          </a:p>
          <a:p>
            <a:pPr eaLnBrk="1" hangingPunct="1"/>
            <a:r>
              <a:rPr lang="en-US">
                <a:ea typeface="Times New Roman" pitchFamily="-65" charset="0"/>
                <a:cs typeface="Times New Roman" pitchFamily="-65" charset="0"/>
              </a:rPr>
              <a:t>Hal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lûhû		b</a:t>
            </a:r>
            <a:r>
              <a:rPr lang="en-US" baseline="30000">
                <a:ea typeface="Times New Roman" pitchFamily="-65" charset="0"/>
                <a:cs typeface="Times New Roman" pitchFamily="-65" charset="0"/>
              </a:rPr>
              <a:t>e</a:t>
            </a:r>
            <a:r>
              <a:rPr lang="en-US">
                <a:ea typeface="Times New Roman" pitchFamily="-65" charset="0"/>
                <a:cs typeface="Times New Roman" pitchFamily="-65" charset="0"/>
              </a:rPr>
              <a:t>tsil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ts</a:t>
            </a:r>
            <a:r>
              <a:rPr lang="en-US" baseline="30000">
                <a:ea typeface="Times New Roman" pitchFamily="-65" charset="0"/>
                <a:cs typeface="Times New Roman" pitchFamily="-65" charset="0"/>
              </a:rPr>
              <a:t>e</a:t>
            </a:r>
            <a:r>
              <a:rPr lang="en-US">
                <a:ea typeface="Times New Roman" pitchFamily="-65" charset="0"/>
                <a:cs typeface="Times New Roman" pitchFamily="-65" charset="0"/>
              </a:rPr>
              <a:t>l</a:t>
            </a:r>
            <a:r>
              <a:rPr lang="en-US" baseline="30000">
                <a:ea typeface="Times New Roman" pitchFamily="-65" charset="0"/>
                <a:cs typeface="Times New Roman" pitchFamily="-65" charset="0"/>
              </a:rPr>
              <a:t>e</a:t>
            </a:r>
            <a:r>
              <a:rPr lang="en-US">
                <a:ea typeface="Times New Roman" pitchFamily="-65" charset="0"/>
                <a:cs typeface="Times New Roman" pitchFamily="-65" charset="0"/>
              </a:rPr>
              <a:t>y-	terû‘āh</a:t>
            </a:r>
          </a:p>
          <a:p>
            <a:pPr eaLnBrk="1" hangingPunct="1"/>
            <a:r>
              <a:rPr lang="en-US" i="1">
                <a:ea typeface="Times New Roman" pitchFamily="-65" charset="0"/>
                <a:cs typeface="Times New Roman" pitchFamily="-65" charset="0"/>
              </a:rPr>
              <a:t>Praise-him!	With-cymbals-of resounding</a:t>
            </a:r>
            <a:r>
              <a:rPr lang="en-US">
                <a:ea typeface="Times New Roman" pitchFamily="-65" charset="0"/>
                <a:cs typeface="Times New Roman" pitchFamily="-65" charset="0"/>
              </a:rPr>
              <a:t>	</a:t>
            </a:r>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a:p>
        </p:txBody>
      </p:sp>
      <p:sp>
        <p:nvSpPr>
          <p:cNvPr id="29699" name="Rectangle 3"/>
          <p:cNvSpPr>
            <a:spLocks noGrp="1" noChangeArrowheads="1"/>
          </p:cNvSpPr>
          <p:nvPr>
            <p:ph type="body" idx="1"/>
          </p:nvPr>
        </p:nvSpPr>
        <p:spPr/>
        <p:txBody>
          <a:bodyPr/>
          <a:lstStyle/>
          <a:p>
            <a:pPr eaLnBrk="1" hangingPunct="1"/>
            <a:r>
              <a:rPr lang="en-US" dirty="0"/>
              <a:t>6 </a:t>
            </a:r>
            <a:r>
              <a:rPr lang="en-US" dirty="0" err="1"/>
              <a:t>k</a:t>
            </a:r>
            <a:r>
              <a:rPr lang="en-US" dirty="0" err="1">
                <a:ea typeface="Times New Roman" pitchFamily="-65" charset="0"/>
                <a:cs typeface="Times New Roman" pitchFamily="-65" charset="0"/>
              </a:rPr>
              <a:t>ōl</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hann</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šāmāh</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t</a:t>
            </a:r>
            <a:r>
              <a:rPr lang="en-US" baseline="30000" dirty="0" err="1">
                <a:ea typeface="Times New Roman" pitchFamily="-65" charset="0"/>
                <a:cs typeface="Times New Roman" pitchFamily="-65" charset="0"/>
              </a:rPr>
              <a:t>e</a:t>
            </a:r>
            <a:r>
              <a:rPr lang="en-US" dirty="0" err="1">
                <a:ea typeface="Times New Roman" pitchFamily="-65" charset="0"/>
                <a:cs typeface="Times New Roman" pitchFamily="-65" charset="0"/>
              </a:rPr>
              <a:t>hallēl</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Yāh</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6 all-of	the-breath</a:t>
            </a:r>
            <a:r>
              <a:rPr lang="en-US" i="1" dirty="0" smtClean="0">
                <a:ea typeface="Times New Roman" pitchFamily="-65" charset="0"/>
                <a:cs typeface="Times New Roman" pitchFamily="-65" charset="0"/>
              </a:rPr>
              <a:t>	let</a:t>
            </a:r>
            <a:r>
              <a:rPr lang="en-US" i="1" dirty="0">
                <a:ea typeface="Times New Roman" pitchFamily="-65" charset="0"/>
                <a:cs typeface="Times New Roman" pitchFamily="-65" charset="0"/>
              </a:rPr>
              <a:t>-her-praise YH</a:t>
            </a:r>
          </a:p>
          <a:p>
            <a:pPr eaLnBrk="1" hangingPunct="1"/>
            <a:r>
              <a:rPr lang="en-US" dirty="0" err="1">
                <a:ea typeface="Times New Roman" pitchFamily="-65" charset="0"/>
                <a:cs typeface="Times New Roman" pitchFamily="-65" charset="0"/>
              </a:rPr>
              <a:t>Halelû</a:t>
            </a:r>
            <a:r>
              <a:rPr lang="en-US" dirty="0">
                <a:ea typeface="Times New Roman" pitchFamily="-65" charset="0"/>
                <a:cs typeface="Times New Roman" pitchFamily="-65" charset="0"/>
              </a:rPr>
              <a:t>-	</a:t>
            </a:r>
            <a:r>
              <a:rPr lang="en-US" dirty="0" err="1">
                <a:ea typeface="Times New Roman" pitchFamily="-65" charset="0"/>
                <a:cs typeface="Times New Roman" pitchFamily="-65" charset="0"/>
              </a:rPr>
              <a:t>Yāh</a:t>
            </a:r>
            <a:endParaRPr lang="en-US" dirty="0">
              <a:ea typeface="Times New Roman" pitchFamily="-65" charset="0"/>
              <a:cs typeface="Times New Roman" pitchFamily="-65" charset="0"/>
            </a:endParaRPr>
          </a:p>
          <a:p>
            <a:pPr eaLnBrk="1" hangingPunct="1"/>
            <a:r>
              <a:rPr lang="en-US" i="1" dirty="0">
                <a:ea typeface="Times New Roman" pitchFamily="-65" charset="0"/>
                <a:cs typeface="Times New Roman" pitchFamily="-65" charset="0"/>
              </a:rPr>
              <a:t>Praise!	YH</a:t>
            </a:r>
            <a:endParaRPr lang="en-US" i="1" dirty="0"/>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762000"/>
            <a:ext cx="8229600" cy="990600"/>
          </a:xfrm>
        </p:spPr>
        <p:txBody>
          <a:bodyPr/>
          <a:lstStyle/>
          <a:p>
            <a:pPr eaLnBrk="1" hangingPunct="1"/>
            <a:r>
              <a:rPr lang="en-US" dirty="0"/>
              <a:t>Holy Place</a:t>
            </a:r>
          </a:p>
        </p:txBody>
      </p:sp>
      <p:pic>
        <p:nvPicPr>
          <p:cNvPr id="30723" name="Picture 3" descr="C:\Documents and Settings\Jan Michael\Desktop\333px-Solomon%27sTemple.png"/>
          <p:cNvPicPr>
            <a:picLocks noChangeAspect="1" noChangeArrowheads="1"/>
          </p:cNvPicPr>
          <p:nvPr/>
        </p:nvPicPr>
        <p:blipFill>
          <a:blip r:embed="rId2"/>
          <a:srcRect/>
          <a:stretch>
            <a:fillRect/>
          </a:stretch>
        </p:blipFill>
        <p:spPr bwMode="auto">
          <a:xfrm>
            <a:off x="1752600" y="1727200"/>
            <a:ext cx="5638800" cy="5130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74639"/>
            <a:ext cx="8229600" cy="5364162"/>
          </a:xfrm>
        </p:spPr>
        <p:txBody>
          <a:bodyPr>
            <a:normAutofit fontScale="92500"/>
          </a:bodyPr>
          <a:lstStyle/>
          <a:p>
            <a:r>
              <a:rPr lang="en-US" dirty="0" smtClean="0"/>
              <a:t>Psalm 1:1-2</a:t>
            </a:r>
          </a:p>
          <a:p>
            <a:endParaRPr lang="en-US" dirty="0" smtClean="0"/>
          </a:p>
          <a:p>
            <a:r>
              <a:rPr lang="en-US" b="1" dirty="0" smtClean="0"/>
              <a:t>1 Blessed is the one    </a:t>
            </a:r>
          </a:p>
          <a:p>
            <a:r>
              <a:rPr lang="en-US" b="1" dirty="0" smtClean="0"/>
              <a:t>who does not walk in step with the wicked </a:t>
            </a:r>
          </a:p>
          <a:p>
            <a:r>
              <a:rPr lang="en-US" b="1" dirty="0" smtClean="0"/>
              <a:t>or stand in the way that sinners take    </a:t>
            </a:r>
          </a:p>
          <a:p>
            <a:r>
              <a:rPr lang="en-US" b="1" dirty="0" smtClean="0"/>
              <a:t>or sit in the company of mockers, </a:t>
            </a:r>
          </a:p>
          <a:p>
            <a:r>
              <a:rPr lang="en-US" b="1" dirty="0" smtClean="0"/>
              <a:t>2 but whose delight is in the law of the LORD,    </a:t>
            </a:r>
          </a:p>
          <a:p>
            <a:r>
              <a:rPr lang="en-US" b="1" dirty="0" smtClean="0"/>
              <a:t>and who meditates on his law day and night.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762000"/>
            <a:ext cx="8229600" cy="914400"/>
          </a:xfrm>
        </p:spPr>
        <p:txBody>
          <a:bodyPr/>
          <a:lstStyle/>
          <a:p>
            <a:pPr eaLnBrk="1" hangingPunct="1"/>
            <a:r>
              <a:rPr lang="en-US" dirty="0" err="1"/>
              <a:t>Shofar</a:t>
            </a:r>
            <a:endParaRPr lang="en-US" dirty="0"/>
          </a:p>
        </p:txBody>
      </p:sp>
      <p:pic>
        <p:nvPicPr>
          <p:cNvPr id="31747" name="Picture 3" descr="C:\Documents and Settings\Jan Michael\Desktop\shofar.jpg"/>
          <p:cNvPicPr>
            <a:picLocks noChangeAspect="1" noChangeArrowheads="1"/>
          </p:cNvPicPr>
          <p:nvPr/>
        </p:nvPicPr>
        <p:blipFill>
          <a:blip r:embed="rId2"/>
          <a:srcRect/>
          <a:stretch>
            <a:fillRect/>
          </a:stretch>
        </p:blipFill>
        <p:spPr bwMode="auto">
          <a:xfrm>
            <a:off x="3048000" y="1676400"/>
            <a:ext cx="3035300" cy="5181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914400"/>
            <a:ext cx="8229600" cy="762000"/>
          </a:xfrm>
        </p:spPr>
        <p:txBody>
          <a:bodyPr/>
          <a:lstStyle/>
          <a:p>
            <a:pPr eaLnBrk="1" hangingPunct="1"/>
            <a:r>
              <a:rPr lang="en-US" dirty="0" err="1"/>
              <a:t>Nebel</a:t>
            </a:r>
            <a:endParaRPr lang="en-US" dirty="0"/>
          </a:p>
        </p:txBody>
      </p:sp>
      <p:pic>
        <p:nvPicPr>
          <p:cNvPr id="32771" name="Picture 4" descr="C:\Documents and Settings\Jan Michael\Desktop\page22_r1_c6.gif"/>
          <p:cNvPicPr>
            <a:picLocks noChangeAspect="1" noChangeArrowheads="1"/>
          </p:cNvPicPr>
          <p:nvPr/>
        </p:nvPicPr>
        <p:blipFill>
          <a:blip r:embed="rId2"/>
          <a:srcRect/>
          <a:stretch>
            <a:fillRect/>
          </a:stretch>
        </p:blipFill>
        <p:spPr bwMode="auto">
          <a:xfrm>
            <a:off x="2590800" y="1679575"/>
            <a:ext cx="3892550" cy="51784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838200"/>
            <a:ext cx="8229600" cy="914400"/>
          </a:xfrm>
        </p:spPr>
        <p:txBody>
          <a:bodyPr/>
          <a:lstStyle/>
          <a:p>
            <a:pPr eaLnBrk="1" hangingPunct="1"/>
            <a:r>
              <a:rPr lang="en-US" dirty="0" err="1"/>
              <a:t>Kinnor</a:t>
            </a:r>
            <a:endParaRPr lang="en-US" dirty="0"/>
          </a:p>
        </p:txBody>
      </p:sp>
      <p:pic>
        <p:nvPicPr>
          <p:cNvPr id="33795" name="Picture 3" descr="C:\Documents and Settings\Jan Michael\Desktop\kinnor.jpg"/>
          <p:cNvPicPr>
            <a:picLocks noChangeAspect="1" noChangeArrowheads="1"/>
          </p:cNvPicPr>
          <p:nvPr/>
        </p:nvPicPr>
        <p:blipFill>
          <a:blip r:embed="rId2"/>
          <a:srcRect/>
          <a:stretch>
            <a:fillRect/>
          </a:stretch>
        </p:blipFill>
        <p:spPr bwMode="auto">
          <a:xfrm>
            <a:off x="3124200" y="1828800"/>
            <a:ext cx="3016250" cy="5029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t>Toph</a:t>
            </a:r>
          </a:p>
        </p:txBody>
      </p:sp>
      <p:pic>
        <p:nvPicPr>
          <p:cNvPr id="34819" name="Picture 3" descr="C:\Documents and Settings\Jan Michael\Desktop\HandDrum.gif"/>
          <p:cNvPicPr>
            <a:picLocks noChangeAspect="1" noChangeArrowheads="1"/>
          </p:cNvPicPr>
          <p:nvPr/>
        </p:nvPicPr>
        <p:blipFill>
          <a:blip r:embed="rId2"/>
          <a:srcRect/>
          <a:stretch>
            <a:fillRect/>
          </a:stretch>
        </p:blipFill>
        <p:spPr bwMode="auto">
          <a:xfrm>
            <a:off x="1752600" y="2362200"/>
            <a:ext cx="5635625" cy="36925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838200"/>
            <a:ext cx="8229600" cy="838200"/>
          </a:xfrm>
        </p:spPr>
        <p:txBody>
          <a:bodyPr/>
          <a:lstStyle/>
          <a:p>
            <a:pPr eaLnBrk="1" hangingPunct="1"/>
            <a:r>
              <a:rPr lang="en-US" dirty="0" err="1"/>
              <a:t>Ugab</a:t>
            </a:r>
            <a:endParaRPr lang="en-US" dirty="0"/>
          </a:p>
        </p:txBody>
      </p:sp>
      <p:pic>
        <p:nvPicPr>
          <p:cNvPr id="35843" name="Picture 3" descr="C:\Documents and Settings\Jan Michael\Desktop\double-flute.jpg"/>
          <p:cNvPicPr>
            <a:picLocks noChangeAspect="1" noChangeArrowheads="1"/>
          </p:cNvPicPr>
          <p:nvPr/>
        </p:nvPicPr>
        <p:blipFill>
          <a:blip r:embed="rId2"/>
          <a:srcRect/>
          <a:stretch>
            <a:fillRect/>
          </a:stretch>
        </p:blipFill>
        <p:spPr bwMode="auto">
          <a:xfrm>
            <a:off x="2743200" y="1676400"/>
            <a:ext cx="3708400" cy="5181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t>Khalil</a:t>
            </a:r>
          </a:p>
        </p:txBody>
      </p:sp>
      <p:pic>
        <p:nvPicPr>
          <p:cNvPr id="36867" name="Picture 3" descr="C:\Documents and Settings\Jan Michael\Desktop\flute.jpg"/>
          <p:cNvPicPr>
            <a:picLocks noChangeAspect="1" noChangeArrowheads="1"/>
          </p:cNvPicPr>
          <p:nvPr/>
        </p:nvPicPr>
        <p:blipFill>
          <a:blip r:embed="rId2"/>
          <a:srcRect/>
          <a:stretch>
            <a:fillRect/>
          </a:stretch>
        </p:blipFill>
        <p:spPr bwMode="auto">
          <a:xfrm>
            <a:off x="0" y="2636838"/>
            <a:ext cx="9140825" cy="15843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762000"/>
            <a:ext cx="8229600" cy="762000"/>
          </a:xfrm>
        </p:spPr>
        <p:txBody>
          <a:bodyPr>
            <a:normAutofit/>
          </a:bodyPr>
          <a:lstStyle/>
          <a:p>
            <a:pPr eaLnBrk="1" hangingPunct="1"/>
            <a:r>
              <a:rPr lang="en-US" dirty="0" err="1"/>
              <a:t>Tsilstilyim</a:t>
            </a:r>
            <a:endParaRPr lang="en-US" dirty="0"/>
          </a:p>
        </p:txBody>
      </p:sp>
      <p:pic>
        <p:nvPicPr>
          <p:cNvPr id="37891" name="Picture 3" descr="C:\Documents and Settings\Jan Michael\Desktop\cymbals.jpg"/>
          <p:cNvPicPr>
            <a:picLocks noChangeAspect="1" noChangeArrowheads="1"/>
          </p:cNvPicPr>
          <p:nvPr/>
        </p:nvPicPr>
        <p:blipFill>
          <a:blip r:embed="rId2"/>
          <a:srcRect/>
          <a:stretch>
            <a:fillRect/>
          </a:stretch>
        </p:blipFill>
        <p:spPr bwMode="auto">
          <a:xfrm>
            <a:off x="1447800" y="1630363"/>
            <a:ext cx="6264275" cy="52959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pPr eaLnBrk="1" hangingPunct="1"/>
            <a:r>
              <a:rPr lang="en-US" dirty="0" smtClean="0"/>
              <a:t>The Psalms in Roman Rite Eucharist</a:t>
            </a:r>
            <a:endParaRPr lang="en-US" dirty="0"/>
          </a:p>
        </p:txBody>
      </p:sp>
      <p:sp>
        <p:nvSpPr>
          <p:cNvPr id="4099" name="Rectangle 3"/>
          <p:cNvSpPr>
            <a:spLocks noGrp="1" noChangeArrowheads="1"/>
          </p:cNvSpPr>
          <p:nvPr>
            <p:ph type="body" idx="1"/>
          </p:nvPr>
        </p:nvSpPr>
        <p:spPr/>
        <p:txBody>
          <a:bodyPr>
            <a:normAutofit fontScale="92500" lnSpcReduction="20000"/>
          </a:bodyPr>
          <a:lstStyle/>
          <a:p>
            <a:pPr eaLnBrk="1" hangingPunct="1">
              <a:lnSpc>
                <a:spcPct val="90000"/>
              </a:lnSpc>
            </a:pPr>
            <a:r>
              <a:rPr lang="en-US"/>
              <a:t>Gradual / Responsorial Psalm</a:t>
            </a:r>
          </a:p>
          <a:p>
            <a:pPr eaLnBrk="1" hangingPunct="1">
              <a:lnSpc>
                <a:spcPct val="90000"/>
              </a:lnSpc>
            </a:pPr>
            <a:r>
              <a:rPr lang="en-US"/>
              <a:t>Processional Psalms</a:t>
            </a:r>
          </a:p>
          <a:p>
            <a:pPr lvl="1" eaLnBrk="1" hangingPunct="1">
              <a:lnSpc>
                <a:spcPct val="90000"/>
              </a:lnSpc>
            </a:pPr>
            <a:r>
              <a:rPr lang="en-US"/>
              <a:t>Antiphona ad introitum</a:t>
            </a:r>
          </a:p>
          <a:p>
            <a:pPr lvl="1" eaLnBrk="1" hangingPunct="1">
              <a:lnSpc>
                <a:spcPct val="90000"/>
              </a:lnSpc>
            </a:pPr>
            <a:r>
              <a:rPr lang="en-US"/>
              <a:t>Antiphona ad offertorium</a:t>
            </a:r>
          </a:p>
          <a:p>
            <a:pPr lvl="1" eaLnBrk="1" hangingPunct="1">
              <a:lnSpc>
                <a:spcPct val="90000"/>
              </a:lnSpc>
            </a:pPr>
            <a:r>
              <a:rPr lang="en-US"/>
              <a:t>Antiphona ad communionem</a:t>
            </a:r>
          </a:p>
          <a:p>
            <a:pPr eaLnBrk="1" hangingPunct="1">
              <a:lnSpc>
                <a:spcPct val="90000"/>
              </a:lnSpc>
            </a:pPr>
            <a:r>
              <a:rPr lang="en-US"/>
              <a:t>Inspiration for euchological texts</a:t>
            </a:r>
          </a:p>
          <a:p>
            <a:pPr lvl="1" eaLnBrk="1" hangingPunct="1">
              <a:lnSpc>
                <a:spcPct val="90000"/>
              </a:lnSpc>
            </a:pPr>
            <a:r>
              <a:rPr lang="en-US"/>
              <a:t>Major: Eucharistic Prayer, Blessings</a:t>
            </a:r>
          </a:p>
          <a:p>
            <a:pPr lvl="1" eaLnBrk="1" hangingPunct="1">
              <a:lnSpc>
                <a:spcPct val="90000"/>
              </a:lnSpc>
            </a:pPr>
            <a:r>
              <a:rPr lang="en-US"/>
              <a:t>Minor: Collecta, Super Oblata, Post communionem</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ssolv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dissolv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dissolv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dissolv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dissolv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dissolv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dissolv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dissolve">
                                      <p:cBhvr>
                                        <p:cTn id="42"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eaLnBrk="1" hangingPunct="1"/>
            <a:r>
              <a:rPr lang="en-US" dirty="0" smtClean="0"/>
              <a:t>Easter </a:t>
            </a:r>
            <a:r>
              <a:rPr lang="en-US" dirty="0"/>
              <a:t>Sunday Roman Rite Eucharist</a:t>
            </a:r>
          </a:p>
        </p:txBody>
      </p:sp>
      <p:sp>
        <p:nvSpPr>
          <p:cNvPr id="17411" name="Rectangle 3"/>
          <p:cNvSpPr>
            <a:spLocks noGrp="1" noChangeArrowheads="1"/>
          </p:cNvSpPr>
          <p:nvPr>
            <p:ph type="body" idx="1"/>
          </p:nvPr>
        </p:nvSpPr>
        <p:spPr/>
        <p:txBody>
          <a:bodyPr>
            <a:normAutofit fontScale="92500" lnSpcReduction="20000"/>
          </a:bodyPr>
          <a:lstStyle/>
          <a:p>
            <a:pPr eaLnBrk="1" hangingPunct="1">
              <a:lnSpc>
                <a:spcPct val="90000"/>
              </a:lnSpc>
            </a:pPr>
            <a:r>
              <a:rPr lang="en-US" sz="2800" b="1" dirty="0"/>
              <a:t>Responsorial Psalm</a:t>
            </a:r>
            <a:r>
              <a:rPr lang="en-US" sz="2800" dirty="0"/>
              <a:t>:</a:t>
            </a:r>
            <a:r>
              <a:rPr lang="en-US" sz="2800" dirty="0">
                <a:ea typeface="Times New Roman" pitchFamily="-65" charset="0"/>
                <a:cs typeface="Times New Roman" pitchFamily="-65" charset="0"/>
              </a:rPr>
              <a:t> Ps 118:1-2, 16-17, 22-23</a:t>
            </a:r>
          </a:p>
          <a:p>
            <a:pPr eaLnBrk="1" hangingPunct="1">
              <a:lnSpc>
                <a:spcPct val="90000"/>
              </a:lnSpc>
            </a:pPr>
            <a:r>
              <a:rPr lang="en-US" sz="2800" dirty="0">
                <a:ea typeface="Times New Roman" pitchFamily="-65" charset="0"/>
                <a:cs typeface="Times New Roman" pitchFamily="-65" charset="0"/>
              </a:rPr>
              <a:t>R (24) This is the day the Lord has made; let us rejoice and be glad. </a:t>
            </a:r>
          </a:p>
          <a:p>
            <a:pPr eaLnBrk="1" hangingPunct="1">
              <a:lnSpc>
                <a:spcPct val="90000"/>
              </a:lnSpc>
            </a:pPr>
            <a:r>
              <a:rPr lang="en-US" sz="2800" i="1" dirty="0">
                <a:ea typeface="Times New Roman" pitchFamily="-65" charset="0"/>
                <a:cs typeface="Times New Roman" pitchFamily="-65" charset="0"/>
              </a:rPr>
              <a:t>or</a:t>
            </a:r>
            <a:r>
              <a:rPr lang="en-US" sz="2800" dirty="0">
                <a:ea typeface="Times New Roman" pitchFamily="-65" charset="0"/>
                <a:cs typeface="Times New Roman" pitchFamily="-65" charset="0"/>
              </a:rPr>
              <a:t> </a:t>
            </a:r>
          </a:p>
          <a:p>
            <a:pPr eaLnBrk="1" hangingPunct="1">
              <a:lnSpc>
                <a:spcPct val="90000"/>
              </a:lnSpc>
            </a:pPr>
            <a:r>
              <a:rPr lang="en-US" sz="2800" dirty="0">
                <a:ea typeface="Times New Roman" pitchFamily="-65" charset="0"/>
                <a:cs typeface="Times New Roman" pitchFamily="-65" charset="0"/>
              </a:rPr>
              <a:t>Alleluia</a:t>
            </a:r>
          </a:p>
          <a:p>
            <a:pPr eaLnBrk="1" hangingPunct="1">
              <a:lnSpc>
                <a:spcPct val="90000"/>
              </a:lnSpc>
            </a:pPr>
            <a:endParaRPr lang="en-US" sz="2800" dirty="0">
              <a:ea typeface="Times New Roman" pitchFamily="-65" charset="0"/>
              <a:cs typeface="Times New Roman" pitchFamily="-65" charset="0"/>
            </a:endParaRPr>
          </a:p>
          <a:p>
            <a:pPr eaLnBrk="1" hangingPunct="1">
              <a:lnSpc>
                <a:spcPct val="90000"/>
              </a:lnSpc>
            </a:pPr>
            <a:r>
              <a:rPr lang="en-US" sz="2800" dirty="0">
                <a:ea typeface="Times New Roman" pitchFamily="-65" charset="0"/>
                <a:cs typeface="Times New Roman" pitchFamily="-65" charset="0"/>
              </a:rPr>
              <a:t>Give thanks to the Lord, for he is good,</a:t>
            </a:r>
          </a:p>
          <a:p>
            <a:pPr eaLnBrk="1" hangingPunct="1">
              <a:lnSpc>
                <a:spcPct val="90000"/>
              </a:lnSpc>
            </a:pPr>
            <a:r>
              <a:rPr lang="en-US" sz="2800" dirty="0">
                <a:ea typeface="Times New Roman" pitchFamily="-65" charset="0"/>
                <a:cs typeface="Times New Roman" pitchFamily="-65" charset="0"/>
              </a:rPr>
              <a:t>for his mercy endures forever.</a:t>
            </a:r>
          </a:p>
          <a:p>
            <a:pPr eaLnBrk="1" hangingPunct="1">
              <a:lnSpc>
                <a:spcPct val="90000"/>
              </a:lnSpc>
            </a:pPr>
            <a:r>
              <a:rPr lang="en-US" sz="2800" dirty="0">
                <a:ea typeface="Times New Roman" pitchFamily="-65" charset="0"/>
                <a:cs typeface="Times New Roman" pitchFamily="-65" charset="0"/>
              </a:rPr>
              <a:t>Let the house of Israel say:</a:t>
            </a:r>
          </a:p>
          <a:p>
            <a:pPr eaLnBrk="1" hangingPunct="1">
              <a:lnSpc>
                <a:spcPct val="90000"/>
              </a:lnSpc>
            </a:pPr>
            <a:r>
              <a:rPr lang="en-US" sz="2800" dirty="0">
                <a:ea typeface="Times New Roman" pitchFamily="-65" charset="0"/>
                <a:cs typeface="Times New Roman" pitchFamily="-65" charset="0"/>
              </a:rPr>
              <a:t>'His mercy endures forever.‘ </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n-US"/>
          </a:p>
        </p:txBody>
      </p:sp>
      <p:sp>
        <p:nvSpPr>
          <p:cNvPr id="18435" name="Rectangle 3"/>
          <p:cNvSpPr>
            <a:spLocks noGrp="1" noChangeArrowheads="1"/>
          </p:cNvSpPr>
          <p:nvPr>
            <p:ph type="body" idx="1"/>
          </p:nvPr>
        </p:nvSpPr>
        <p:spPr>
          <a:xfrm>
            <a:off x="457200" y="1600200"/>
            <a:ext cx="8229600" cy="4648200"/>
          </a:xfrm>
        </p:spPr>
        <p:txBody>
          <a:bodyPr/>
          <a:lstStyle/>
          <a:p>
            <a:pPr eaLnBrk="1" hangingPunct="1">
              <a:lnSpc>
                <a:spcPct val="90000"/>
              </a:lnSpc>
            </a:pPr>
            <a:r>
              <a:rPr lang="en-US" sz="2800">
                <a:ea typeface="Times New Roman" pitchFamily="-65" charset="0"/>
                <a:cs typeface="Times New Roman" pitchFamily="-65" charset="0"/>
              </a:rPr>
              <a:t>The right hand of the Lord has struck with power,</a:t>
            </a:r>
          </a:p>
          <a:p>
            <a:pPr eaLnBrk="1" hangingPunct="1">
              <a:lnSpc>
                <a:spcPct val="90000"/>
              </a:lnSpc>
            </a:pPr>
            <a:r>
              <a:rPr lang="en-US" sz="2800">
                <a:ea typeface="Times New Roman" pitchFamily="-65" charset="0"/>
                <a:cs typeface="Times New Roman" pitchFamily="-65" charset="0"/>
              </a:rPr>
              <a:t>the right hand of the Lord is exalted.</a:t>
            </a:r>
          </a:p>
          <a:p>
            <a:pPr eaLnBrk="1" hangingPunct="1">
              <a:lnSpc>
                <a:spcPct val="90000"/>
              </a:lnSpc>
            </a:pPr>
            <a:r>
              <a:rPr lang="en-US" sz="2800">
                <a:ea typeface="Times New Roman" pitchFamily="-65" charset="0"/>
                <a:cs typeface="Times New Roman" pitchFamily="-65" charset="0"/>
              </a:rPr>
              <a:t>I shall not die, but live,</a:t>
            </a:r>
          </a:p>
          <a:p>
            <a:pPr eaLnBrk="1" hangingPunct="1">
              <a:lnSpc>
                <a:spcPct val="90000"/>
              </a:lnSpc>
            </a:pPr>
            <a:r>
              <a:rPr lang="en-US" sz="2800">
                <a:ea typeface="Times New Roman" pitchFamily="-65" charset="0"/>
                <a:cs typeface="Times New Roman" pitchFamily="-65" charset="0"/>
              </a:rPr>
              <a:t>and declare the works of the Lord.</a:t>
            </a:r>
          </a:p>
          <a:p>
            <a:pPr eaLnBrk="1" hangingPunct="1">
              <a:lnSpc>
                <a:spcPct val="90000"/>
              </a:lnSpc>
            </a:pPr>
            <a:endParaRPr lang="en-US" sz="2800">
              <a:ea typeface="Times New Roman" pitchFamily="-65" charset="0"/>
              <a:cs typeface="Times New Roman" pitchFamily="-65" charset="0"/>
            </a:endParaRPr>
          </a:p>
          <a:p>
            <a:pPr eaLnBrk="1" hangingPunct="1">
              <a:lnSpc>
                <a:spcPct val="90000"/>
              </a:lnSpc>
            </a:pPr>
            <a:r>
              <a:rPr lang="en-US" sz="2800">
                <a:ea typeface="Times New Roman" pitchFamily="-65" charset="0"/>
                <a:cs typeface="Times New Roman" pitchFamily="-65" charset="0"/>
              </a:rPr>
              <a:t>The stone which the builders rejected</a:t>
            </a:r>
          </a:p>
          <a:p>
            <a:pPr eaLnBrk="1" hangingPunct="1">
              <a:lnSpc>
                <a:spcPct val="90000"/>
              </a:lnSpc>
            </a:pPr>
            <a:r>
              <a:rPr lang="en-US" sz="2800">
                <a:ea typeface="Times New Roman" pitchFamily="-65" charset="0"/>
                <a:cs typeface="Times New Roman" pitchFamily="-65" charset="0"/>
              </a:rPr>
              <a:t>has become the cornerstone.</a:t>
            </a:r>
          </a:p>
          <a:p>
            <a:pPr eaLnBrk="1" hangingPunct="1">
              <a:lnSpc>
                <a:spcPct val="90000"/>
              </a:lnSpc>
            </a:pPr>
            <a:r>
              <a:rPr lang="en-US" sz="2800">
                <a:ea typeface="Times New Roman" pitchFamily="-65" charset="0"/>
                <a:cs typeface="Times New Roman" pitchFamily="-65" charset="0"/>
              </a:rPr>
              <a:t>By the Lord has this been done:</a:t>
            </a:r>
          </a:p>
          <a:p>
            <a:pPr eaLnBrk="1" hangingPunct="1">
              <a:lnSpc>
                <a:spcPct val="90000"/>
              </a:lnSpc>
            </a:pPr>
            <a:r>
              <a:rPr lang="en-US" sz="2800">
                <a:ea typeface="Times New Roman" pitchFamily="-65" charset="0"/>
                <a:cs typeface="Times New Roman" pitchFamily="-65" charset="0"/>
              </a:rPr>
              <a:t>it is wonderful in our eyes.</a:t>
            </a:r>
            <a:endParaRPr lang="en-US" sz="280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24743"/>
            <a:ext cx="8229600" cy="4514057"/>
          </a:xfrm>
        </p:spPr>
        <p:txBody>
          <a:bodyPr>
            <a:normAutofit/>
          </a:bodyPr>
          <a:lstStyle/>
          <a:p>
            <a:r>
              <a:rPr lang="en-US" b="1" dirty="0"/>
              <a:t>3 That person is like a tree </a:t>
            </a:r>
          </a:p>
          <a:p>
            <a:r>
              <a:rPr lang="en-US" b="1" dirty="0"/>
              <a:t>planted by streams of water,    </a:t>
            </a:r>
          </a:p>
          <a:p>
            <a:r>
              <a:rPr lang="en-US" b="1" dirty="0"/>
              <a:t>which yields its fruit in season </a:t>
            </a:r>
          </a:p>
          <a:p>
            <a:r>
              <a:rPr lang="en-US" b="1" dirty="0"/>
              <a:t>and whose leaf does not wither—    </a:t>
            </a:r>
          </a:p>
          <a:p>
            <a:r>
              <a:rPr lang="en-US" b="1" dirty="0"/>
              <a:t>whatever they do prospers.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Example: Michael Joncas: “This is the Day” from </a:t>
            </a:r>
            <a:r>
              <a:rPr lang="en-US" i="1" dirty="0" smtClean="0"/>
              <a:t>Every Stone Shall Cry </a:t>
            </a:r>
            <a:r>
              <a:rPr lang="en-US" dirty="0" smtClean="0"/>
              <a:t>(Oregon Catholic Press) [responsorial]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a:p>
        </p:txBody>
      </p:sp>
      <p:sp>
        <p:nvSpPr>
          <p:cNvPr id="19459" name="Rectangle 3"/>
          <p:cNvSpPr>
            <a:spLocks noGrp="1" noChangeArrowheads="1"/>
          </p:cNvSpPr>
          <p:nvPr>
            <p:ph type="body" idx="1"/>
          </p:nvPr>
        </p:nvSpPr>
        <p:spPr/>
        <p:txBody>
          <a:bodyPr>
            <a:normAutofit fontScale="92500" lnSpcReduction="20000"/>
          </a:bodyPr>
          <a:lstStyle/>
          <a:p>
            <a:pPr eaLnBrk="1" hangingPunct="1">
              <a:lnSpc>
                <a:spcPct val="90000"/>
              </a:lnSpc>
            </a:pPr>
            <a:r>
              <a:rPr lang="en-US" b="1"/>
              <a:t>Antiphona ad introitum</a:t>
            </a:r>
            <a:r>
              <a:rPr lang="en-US"/>
              <a:t>:</a:t>
            </a:r>
          </a:p>
          <a:p>
            <a:pPr eaLnBrk="1" hangingPunct="1">
              <a:lnSpc>
                <a:spcPct val="90000"/>
              </a:lnSpc>
            </a:pPr>
            <a:r>
              <a:rPr lang="en-US"/>
              <a:t>I have arisen; I am with you once more; you have placed your hand on me to keep me safe.  How great is the depth of your wisdom, Alleluia!  (Ps 139:18, 5-6)</a:t>
            </a:r>
          </a:p>
          <a:p>
            <a:pPr eaLnBrk="1" hangingPunct="1">
              <a:lnSpc>
                <a:spcPct val="90000"/>
              </a:lnSpc>
            </a:pPr>
            <a:r>
              <a:rPr lang="en-US" i="1"/>
              <a:t>or</a:t>
            </a:r>
          </a:p>
          <a:p>
            <a:pPr eaLnBrk="1" hangingPunct="1">
              <a:lnSpc>
                <a:spcPct val="90000"/>
              </a:lnSpc>
            </a:pPr>
            <a:r>
              <a:rPr lang="en-US"/>
              <a:t>The Lord has indeed arisen, alleluia.  Glory and kingship be his for ever and ever.  (Luke 24:34; v. Rev 1:6)</a:t>
            </a:r>
          </a:p>
        </p:txBody>
      </p:sp>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Example: </a:t>
            </a:r>
            <a:r>
              <a:rPr lang="en-US" dirty="0" err="1" smtClean="0"/>
              <a:t>Christoph</a:t>
            </a:r>
            <a:r>
              <a:rPr lang="en-US" dirty="0" smtClean="0"/>
              <a:t> </a:t>
            </a:r>
            <a:r>
              <a:rPr lang="en-US" dirty="0" err="1" smtClean="0"/>
              <a:t>Tietze</a:t>
            </a:r>
            <a:r>
              <a:rPr lang="en-US" dirty="0" smtClean="0"/>
              <a:t> </a:t>
            </a:r>
            <a:r>
              <a:rPr lang="en-US" i="1" dirty="0" smtClean="0"/>
              <a:t>Introit Hymns for the Church Year</a:t>
            </a:r>
            <a:r>
              <a:rPr lang="en-US" dirty="0" smtClean="0"/>
              <a:t> (World Library Publications 2005) Hymn #22 for Easter Sunday sung to LAUDA ANIMA</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i="1" dirty="0" smtClean="0"/>
              <a:t>Antiphon</a:t>
            </a:r>
            <a:r>
              <a:rPr lang="en-US" dirty="0" smtClean="0"/>
              <a:t>: Alleluia! Christ is risen </a:t>
            </a:r>
          </a:p>
          <a:p>
            <a:r>
              <a:rPr lang="en-US" dirty="0" smtClean="0"/>
              <a:t>And is always with his fold!</a:t>
            </a:r>
          </a:p>
          <a:p>
            <a:r>
              <a:rPr lang="en-US" dirty="0" smtClean="0"/>
              <a:t>Alleluia! He is with us,</a:t>
            </a:r>
          </a:p>
          <a:p>
            <a:r>
              <a:rPr lang="en-US" dirty="0" smtClean="0"/>
              <a:t>Placed his hands on young and old.</a:t>
            </a:r>
          </a:p>
          <a:p>
            <a:r>
              <a:rPr lang="en-US" dirty="0" smtClean="0"/>
              <a:t>Alleluia! May God’s wisdom</a:t>
            </a:r>
          </a:p>
          <a:p>
            <a:r>
              <a:rPr lang="en-US" dirty="0" smtClean="0"/>
              <a:t>To eternity be told.</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i="1" dirty="0" smtClean="0"/>
              <a:t>Psalm Verse 1</a:t>
            </a:r>
            <a:r>
              <a:rPr lang="en-US" dirty="0" smtClean="0"/>
              <a:t>: Alleluia! Lord, you search me,</a:t>
            </a:r>
          </a:p>
          <a:p>
            <a:r>
              <a:rPr lang="en-US" dirty="0" smtClean="0"/>
              <a:t>And you know my </a:t>
            </a:r>
            <a:r>
              <a:rPr lang="en-US" dirty="0" err="1" smtClean="0"/>
              <a:t>ev’ry</a:t>
            </a:r>
            <a:r>
              <a:rPr lang="en-US" dirty="0" smtClean="0"/>
              <a:t> way,</a:t>
            </a:r>
          </a:p>
          <a:p>
            <a:r>
              <a:rPr lang="en-US" dirty="0" smtClean="0"/>
              <a:t>Know my sitting, know my rising,</a:t>
            </a:r>
          </a:p>
          <a:p>
            <a:r>
              <a:rPr lang="en-US" dirty="0" smtClean="0"/>
              <a:t>Know my thoughts from far away,</a:t>
            </a:r>
          </a:p>
          <a:p>
            <a:r>
              <a:rPr lang="en-US" dirty="0" smtClean="0"/>
              <a:t>Know my walking, know my sleeping</a:t>
            </a:r>
          </a:p>
          <a:p>
            <a:r>
              <a:rPr lang="en-US" dirty="0" smtClean="0"/>
              <a:t>Through the night and all the day.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i="1" dirty="0" smtClean="0"/>
              <a:t>Psalm Verse 2</a:t>
            </a:r>
            <a:r>
              <a:rPr lang="en-US" dirty="0" smtClean="0"/>
              <a:t>: Lord, you know the words I’m speaking</a:t>
            </a:r>
          </a:p>
          <a:p>
            <a:r>
              <a:rPr lang="en-US" dirty="0" smtClean="0"/>
              <a:t>Long before they are proclaimed.</a:t>
            </a:r>
          </a:p>
          <a:p>
            <a:r>
              <a:rPr lang="en-US" dirty="0" smtClean="0"/>
              <a:t>Lord, you are before, behind me,</a:t>
            </a:r>
          </a:p>
          <a:p>
            <a:r>
              <a:rPr lang="en-US" dirty="0" smtClean="0"/>
              <a:t>Blessing me with your own hand.  </a:t>
            </a:r>
          </a:p>
          <a:p>
            <a:r>
              <a:rPr lang="en-US" dirty="0" smtClean="0"/>
              <a:t>Such great knowledge is too lofty</a:t>
            </a:r>
          </a:p>
          <a:p>
            <a:r>
              <a:rPr lang="en-US" dirty="0" smtClean="0"/>
              <a:t>For my soul to understand.</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i="1" dirty="0" smtClean="0"/>
              <a:t>Psalm Verse 3</a:t>
            </a:r>
            <a:r>
              <a:rPr lang="en-US" dirty="0" smtClean="0"/>
              <a:t>: Lord, where could I flee your Spirit?</a:t>
            </a:r>
          </a:p>
          <a:p>
            <a:r>
              <a:rPr lang="en-US" dirty="0" smtClean="0"/>
              <a:t>Where could I escape from you?</a:t>
            </a:r>
          </a:p>
          <a:p>
            <a:r>
              <a:rPr lang="en-US" dirty="0" smtClean="0"/>
              <a:t>If I scale the highest heavens,</a:t>
            </a:r>
          </a:p>
          <a:p>
            <a:r>
              <a:rPr lang="en-US" dirty="0" smtClean="0"/>
              <a:t>Lands of death, deep oceans, too,</a:t>
            </a:r>
          </a:p>
          <a:p>
            <a:r>
              <a:rPr lang="en-US" dirty="0" smtClean="0"/>
              <a:t>Even there your hand will guide me;</a:t>
            </a:r>
          </a:p>
          <a:p>
            <a:r>
              <a:rPr lang="en-US" dirty="0" smtClean="0"/>
              <a:t>Your right hand draws me to you.</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i="1" dirty="0" smtClean="0"/>
              <a:t>Doxology</a:t>
            </a:r>
            <a:r>
              <a:rPr lang="en-US" dirty="0" smtClean="0"/>
              <a:t>: Glory be to God the Father,</a:t>
            </a:r>
          </a:p>
          <a:p>
            <a:r>
              <a:rPr lang="en-US" dirty="0" smtClean="0"/>
              <a:t>And to Jesus Christ, his Son,</a:t>
            </a:r>
          </a:p>
          <a:p>
            <a:r>
              <a:rPr lang="en-US" dirty="0" smtClean="0"/>
              <a:t>Glory to the Holy Spirit,</a:t>
            </a:r>
          </a:p>
          <a:p>
            <a:r>
              <a:rPr lang="en-US" dirty="0" smtClean="0"/>
              <a:t>Triune God, the Three-in-One,</a:t>
            </a:r>
          </a:p>
          <a:p>
            <a:r>
              <a:rPr lang="en-US" dirty="0" smtClean="0"/>
              <a:t>As it was in the beginning,</a:t>
            </a:r>
          </a:p>
          <a:p>
            <a:r>
              <a:rPr lang="en-US" dirty="0" smtClean="0"/>
              <a:t>It endures as ages run.  [</a:t>
            </a:r>
            <a:r>
              <a:rPr lang="en-US" i="1" dirty="0" smtClean="0"/>
              <a:t>Repeat Antiphon</a:t>
            </a:r>
            <a:r>
              <a:rPr lang="en-US" dirty="0" smtClean="0"/>
              <a: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a:p>
        </p:txBody>
      </p:sp>
      <p:sp>
        <p:nvSpPr>
          <p:cNvPr id="20483" name="Rectangle 3"/>
          <p:cNvSpPr>
            <a:spLocks noGrp="1" noChangeArrowheads="1"/>
          </p:cNvSpPr>
          <p:nvPr>
            <p:ph type="body" idx="1"/>
          </p:nvPr>
        </p:nvSpPr>
        <p:spPr/>
        <p:txBody>
          <a:bodyPr/>
          <a:lstStyle/>
          <a:p>
            <a:pPr eaLnBrk="1" hangingPunct="1"/>
            <a:r>
              <a:rPr lang="en-US" b="1"/>
              <a:t>Antiphona ad offertorium</a:t>
            </a:r>
            <a:r>
              <a:rPr lang="en-US"/>
              <a:t>:</a:t>
            </a:r>
          </a:p>
          <a:p>
            <a:pPr eaLnBrk="1" hangingPunct="1"/>
            <a:r>
              <a:rPr lang="en-US"/>
              <a:t>The earth feared and was silent when God arose for judgment, alleluia. [Psalm 76:9b-10a] </a:t>
            </a:r>
          </a:p>
        </p:txBody>
      </p:sp>
    </p:spTree>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Example: From the “Corpus Christi Watershed” project @ </a:t>
            </a:r>
            <a:r>
              <a:rPr lang="en-US" dirty="0" err="1" smtClean="0"/>
              <a:t>www.ccwatershed.org</a:t>
            </a:r>
            <a:r>
              <a:rPr lang="en-US" dirty="0" smtClean="0"/>
              <a: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b="1" dirty="0" smtClean="0"/>
              <a:t>4 Not so the wicked! </a:t>
            </a:r>
          </a:p>
          <a:p>
            <a:r>
              <a:rPr lang="en-US" b="1" dirty="0" smtClean="0"/>
              <a:t>They are like chaff </a:t>
            </a:r>
          </a:p>
          <a:p>
            <a:r>
              <a:rPr lang="en-US" b="1" dirty="0" smtClean="0"/>
              <a:t>that the wind blows away.</a:t>
            </a:r>
          </a:p>
          <a:p>
            <a:r>
              <a:rPr lang="en-US" b="1" dirty="0" smtClean="0"/>
              <a:t>5 Therefore the wicked will not stand in the judgment, </a:t>
            </a:r>
          </a:p>
          <a:p>
            <a:r>
              <a:rPr lang="en-US" b="1" dirty="0" smtClean="0"/>
              <a:t>nor sinners in the assembly of the righteous.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descr="Easter Offertory English Chant.pdf"/>
          <p:cNvPicPr>
            <a:picLocks noChangeAspect="1"/>
          </p:cNvPicPr>
          <p:nvPr/>
        </p:nvPicPr>
        <p:blipFill>
          <a:blip r:embed="rId2"/>
          <a:stretch>
            <a:fillRect/>
          </a:stretch>
        </p:blipFill>
        <p:spPr>
          <a:xfrm>
            <a:off x="1143000" y="644176"/>
            <a:ext cx="7162800" cy="581718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en-US"/>
          </a:p>
        </p:txBody>
      </p:sp>
      <p:sp>
        <p:nvSpPr>
          <p:cNvPr id="21507" name="Rectangle 3"/>
          <p:cNvSpPr>
            <a:spLocks noGrp="1" noChangeArrowheads="1"/>
          </p:cNvSpPr>
          <p:nvPr>
            <p:ph type="body" idx="1"/>
          </p:nvPr>
        </p:nvSpPr>
        <p:spPr/>
        <p:txBody>
          <a:bodyPr/>
          <a:lstStyle/>
          <a:p>
            <a:pPr eaLnBrk="1" hangingPunct="1"/>
            <a:r>
              <a:rPr lang="en-US" b="1"/>
              <a:t>Antiphona ad communionem</a:t>
            </a:r>
            <a:r>
              <a:rPr lang="en-US"/>
              <a:t>:</a:t>
            </a:r>
          </a:p>
          <a:p>
            <a:pPr eaLnBrk="1" hangingPunct="1"/>
            <a:r>
              <a:rPr lang="en-US"/>
              <a:t>Christ has become our paschal sacrifice; let us feast with the unleavened bread of sincerity and turth, alleluia.  (1 Cor 5:7-8)</a:t>
            </a:r>
          </a:p>
        </p:txBody>
      </p:sp>
    </p:spTree>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Example: Collegeville Composer’s Group, </a:t>
            </a:r>
            <a:r>
              <a:rPr lang="en-US" i="1" dirty="0" err="1" smtClean="0"/>
              <a:t>Psallite</a:t>
            </a:r>
            <a:r>
              <a:rPr lang="en-US" i="1" dirty="0" smtClean="0"/>
              <a:t>: Sacred Song for Liturgy and Life </a:t>
            </a:r>
            <a:r>
              <a:rPr lang="en-US" dirty="0" smtClean="0"/>
              <a:t>(Liturgical Press, 2008)</a:t>
            </a:r>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371600" y="685800"/>
            <a:ext cx="6553200" cy="58674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188</TotalTime>
  <Words>2479</Words>
  <Application>Microsoft Macintosh PowerPoint</Application>
  <PresentationFormat>On-screen Show (4:3)</PresentationFormat>
  <Paragraphs>395</Paragraphs>
  <Slides>93</Slides>
  <Notes>1</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PowerPoint Presentation</vt:lpstr>
      <vt:lpstr>Fr Jan Michael Joncas</vt:lpstr>
      <vt:lpstr>Overview</vt:lpstr>
      <vt:lpstr>The Poetry of the Psalms: Parallelism</vt:lpstr>
      <vt:lpstr>Synonymous Parallelism</vt:lpstr>
      <vt:lpstr>Antithetical Parallelism</vt:lpstr>
      <vt:lpstr>PowerPoint Presentation</vt:lpstr>
      <vt:lpstr>PowerPoint Presentation</vt:lpstr>
      <vt:lpstr>PowerPoint Presentation</vt:lpstr>
      <vt:lpstr>Formal Parallelism</vt:lpstr>
      <vt:lpstr>Step Parallelism</vt:lpstr>
      <vt:lpstr>Musical Engagement with the Poetry of the Psalms</vt:lpstr>
      <vt:lpstr>Recto Tono Chanting</vt:lpstr>
      <vt:lpstr>PowerPoint Presentation</vt:lpstr>
      <vt:lpstr>“Pointing” Psalms</vt:lpstr>
      <vt:lpstr>Gregorian Psalm Tones</vt:lpstr>
      <vt:lpstr>PowerPoint Presentation</vt:lpstr>
      <vt:lpstr>PowerPoint Presentation</vt:lpstr>
      <vt:lpstr>PowerPoint Presentation</vt:lpstr>
      <vt:lpstr>PowerPoint Presentation</vt:lpstr>
      <vt:lpstr>PowerPoint Presentation</vt:lpstr>
      <vt:lpstr>Gelineau Psalm Tones</vt:lpstr>
      <vt:lpstr>Psalm Tunes </vt:lpstr>
      <vt:lpstr>Metrical Psalms</vt:lpstr>
      <vt:lpstr>PowerPoint Presentation</vt:lpstr>
      <vt:lpstr>PowerPoint Presentation</vt:lpstr>
      <vt:lpstr>PowerPoint Presentation</vt:lpstr>
      <vt:lpstr>“Christianizing” the Psalms</vt:lpstr>
      <vt:lpstr>PowerPoint Presentation</vt:lpstr>
      <vt:lpstr>Genres of Psalms:  Hymn of Praise</vt:lpstr>
      <vt:lpstr>Psalm 117</vt:lpstr>
      <vt:lpstr>Genres of Psalms: Song of Thanksgiving</vt:lpstr>
      <vt:lpstr>Psalm 107</vt:lpstr>
      <vt:lpstr>PowerPoint Presentation</vt:lpstr>
      <vt:lpstr>PowerPoint Presentation</vt:lpstr>
      <vt:lpstr>PowerPoint Presentation</vt:lpstr>
      <vt:lpstr>PowerPoint Presentation</vt:lpstr>
      <vt:lpstr>PowerPoint Presentation</vt:lpstr>
      <vt:lpstr>Genres of Psalms: Individual Laments</vt:lpstr>
      <vt:lpstr>Psalm 4</vt:lpstr>
      <vt:lpstr>PowerPoint Presentation</vt:lpstr>
      <vt:lpstr>PowerPoint Presentation</vt:lpstr>
      <vt:lpstr>Genres of Psalms: Communal Lament</vt:lpstr>
      <vt:lpstr>Psalm 137</vt:lpstr>
      <vt:lpstr>PowerPoint Presentation</vt:lpstr>
      <vt:lpstr>PowerPoint Presentation</vt:lpstr>
      <vt:lpstr>Genres of Psalms: Liturgies/Ritual Behavior</vt:lpstr>
      <vt:lpstr>Psalm 95</vt:lpstr>
      <vt:lpstr>PowerPoint Presentation</vt:lpstr>
      <vt:lpstr>PowerPoint Presentation</vt:lpstr>
      <vt:lpstr>PowerPoint Presentation</vt:lpstr>
      <vt:lpstr>Genres of Psalms: Wisdom Psalm</vt:lpstr>
      <vt:lpstr>Psalm 19B</vt:lpstr>
      <vt:lpstr>PowerPoint Presentation</vt:lpstr>
      <vt:lpstr>PowerPoint Presentation</vt:lpstr>
      <vt:lpstr>Genres of Psalms Royal Psalms</vt:lpstr>
      <vt:lpstr>Psalm 2</vt:lpstr>
      <vt:lpstr>PowerPoint Presentation</vt:lpstr>
      <vt:lpstr>PowerPoint Presentation</vt:lpstr>
      <vt:lpstr>PowerPoint Presentation</vt:lpstr>
      <vt:lpstr>Genres of Psalms: Song of the Ascents</vt:lpstr>
      <vt:lpstr>Psalm 122</vt:lpstr>
      <vt:lpstr>PowerPoint Presentation</vt:lpstr>
      <vt:lpstr>PowerPoint Presentation</vt:lpstr>
      <vt:lpstr>Psalm 150</vt:lpstr>
      <vt:lpstr>PowerPoint Presentation</vt:lpstr>
      <vt:lpstr>PowerPoint Presentation</vt:lpstr>
      <vt:lpstr>PowerPoint Presentation</vt:lpstr>
      <vt:lpstr>Holy Place</vt:lpstr>
      <vt:lpstr>Shofar</vt:lpstr>
      <vt:lpstr>Nebel</vt:lpstr>
      <vt:lpstr>Kinnor</vt:lpstr>
      <vt:lpstr>Toph</vt:lpstr>
      <vt:lpstr>Ugab</vt:lpstr>
      <vt:lpstr>Khalil</vt:lpstr>
      <vt:lpstr>Tsilstilyim</vt:lpstr>
      <vt:lpstr>The Psalms in Roman Rite Eucharist</vt:lpstr>
      <vt:lpstr>Easter Sunday Roman Rite Eucharist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Hopper, Daniel</dc:creator>
  <cp:lastModifiedBy>Jan Michael Joncas</cp:lastModifiedBy>
  <cp:revision>21</cp:revision>
  <dcterms:created xsi:type="dcterms:W3CDTF">2014-01-03T12:55:14Z</dcterms:created>
  <dcterms:modified xsi:type="dcterms:W3CDTF">2014-01-17T19:10:58Z</dcterms:modified>
</cp:coreProperties>
</file>